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</p:sldIdLst>
  <p:sldSz cy="6858000" cx="12192000"/>
  <p:notesSz cx="6858000" cy="9144000"/>
  <p:embeddedFontLst>
    <p:embeddedFont>
      <p:font typeface="Roboto"/>
      <p:regular r:id="rId187"/>
      <p:bold r:id="rId188"/>
      <p:italic r:id="rId189"/>
      <p:boldItalic r:id="rId1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58539F-40C8-4560-962A-3181708FCECA}">
  <a:tblStyle styleId="{E258539F-40C8-4560-962A-3181708FCEC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Roboto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Roboto-regular.fntdata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font" Target="fonts/Roboto-italic.fntdata"/><Relationship Id="rId100" Type="http://schemas.openxmlformats.org/officeDocument/2006/relationships/slide" Target="slides/slide94.xml"/><Relationship Id="rId188" Type="http://schemas.openxmlformats.org/officeDocument/2006/relationships/font" Target="fonts/Robot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7f3cde7f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97f3cde7f4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95aa357777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g295aa357777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975737a47c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g2975737a47c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95aa357777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g295aa357777_0_4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95aa357777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g295aa357777_0_4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95aa357777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g295aa357777_0_6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95aa357777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g295aa357777_0_6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95aa357777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g295aa357777_0_6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95aa357777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g295aa357777_0_6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95aa357777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g295aa357777_0_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95aa357777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g295aa357777_0_6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5aa35777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95aa357777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95aa357777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g295aa357777_1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95aa357777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g295aa357777_1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95aa357777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g295aa357777_1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95aa357777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g295aa357777_1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95aa357777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g295aa357777_1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95aa357777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g295aa357777_1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95aa357777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g295aa357777_1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95aa357777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g295aa357777_1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95aa357777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g295aa357777_1_4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95aa357777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g295aa357777_1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5aa35777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95aa357777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295aa357777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g295aa357777_1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95aa357777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g295aa357777_1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2960496aa2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g2960496aa28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295aa357777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g295aa357777_2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295aa357777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g295aa357777_3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95aa357777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g295aa357777_3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295aa357777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g295aa357777_3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95aa357777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g295aa357777_3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95aa357777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g295aa357777_3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95aa357777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g295aa357777_3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60496aa28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960496aa28_2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95aa357777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g295aa357777_3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95aa357777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g295aa357777_3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295aa357777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g295aa357777_3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95aa357777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g295aa357777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95aa35777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g295aa357777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295aa357777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g295aa357777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975737a47c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g2975737a47c_2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295aa357777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g295aa357777_0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95aa357777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g295aa357777_0_5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295aa35777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g295aa357777_0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5aa35777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95aa357777_0_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295aa357777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g295aa357777_0_5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95aa357777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g295aa357777_2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95aa357777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295aa357777_2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95aa357777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g295aa357777_2_3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295aa357777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g295aa357777_2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295aa357777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g295aa357777_2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2975737a47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g2975737a47c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2975737a47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g2975737a47c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95414246f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g295414246fd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295414246fd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g295414246fd_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7f3cde7f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97f3cde7f4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295414246f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g295414246fd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295414246f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g295414246fd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95414246fd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g295414246fd_2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295aa35777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g295aa357777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5e443e56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g25e443e567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25e443e56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g25e443e567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25e443e56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g25e443e5675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25e443e56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g25e443e567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25e443e567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g25e443e5675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25e443e56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g25e443e5675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5aa35777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95aa357777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95aa35777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g295aa357777_3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295aa35777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295aa357777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295aa357777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g295aa357777_3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295aa35777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g295aa357777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295aa35777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g295aa357777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295aa35777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g295aa357777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295aa35777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g295aa357777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29692ea95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g29692ea953f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2975737a47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g2975737a47c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2960496aa28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g2960496aa28_3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5aa35777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95aa357777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2960496aa28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g2960496aa28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2960496aa28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g2960496aa28_3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2960496aa28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g2960496aa28_3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2960496aa28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g2960496aa28_3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2960496aa28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g2960496aa28_3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2960496aa28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g2960496aa28_3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2960496aa28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g2960496aa28_3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295aa35777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g295aa357777_0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95aa35777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g295aa357777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5aa357777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95aa357777_2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960496aa28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g2960496aa28_2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5aa35777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95aa357777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5aa357777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95aa357777_2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e443e56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5e443e567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e443e567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5e443e5675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e443e567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5e443e5675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e443e567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5e443e5675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5aa35777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95aa357777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95aa3577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95aa35777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5aa357777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5aa357777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5aa35777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95aa357777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60496aa2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960496aa28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960496aa2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960496aa28_1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960496aa2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960496aa28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60496aa2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960496aa28_1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5aa35777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95aa357777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62c5470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962c5470a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60496aa2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960496aa28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62c5470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962c5470a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60496aa2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960496aa28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960496aa28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960496aa28_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5aa35777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95aa357777_0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60496aa2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960496aa28_3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960496aa2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960496aa28_3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60496aa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960496aa2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62c5470a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962c5470a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962c5470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962c5470a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960496aa28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960496aa28_2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960496aa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960496aa28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960496aa28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2960496aa28_2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960496aa28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960496aa28_2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960496aa28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960496aa28_2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960496aa28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960496aa28_2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95aa35777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95aa357777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603acb68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603acb685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95aa35777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95aa357777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95aa35777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95aa357777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960496aa28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2960496aa28_1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960496aa28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2960496aa28_1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960496aa28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960496aa28_1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5aa35777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95aa357777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95aa35777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295aa357777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960496aa28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2960496aa28_1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960496aa28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2960496aa28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960496aa28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2960496aa28_1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960496aa28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2960496aa28_1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95aa35777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295aa357777_0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95aa35777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295aa357777_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95aa357777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295aa357777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95aa357777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295aa357777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95aa357777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295aa357777_2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5aa3577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95aa357777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95aa357777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295aa357777_2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95aa357777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295aa357777_2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95aa357777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295aa357777_2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95aa357777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295aa357777_2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95aa357777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295aa357777_2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95aa357777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295aa357777_2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962c5470a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2962c5470a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95aa357777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295aa357777_2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95aa357777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295aa357777_2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95aa357777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295aa357777_2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5aa357777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95aa357777_2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95aa357777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295aa357777_2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95aa357777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295aa357777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95aa357777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295aa357777_1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95aa357777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295aa357777_1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95aa35777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g295aa357777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95aa35777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g295aa357777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95aa35777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295aa357777_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95aa357777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g295aa357777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95aa357777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295aa357777_1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95aa357777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295aa357777_1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5aa35777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95aa357777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95aa357777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295aa357777_1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95aa35777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g295aa357777_1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95aa357777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295aa357777_1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95aa357777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295aa357777_1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962c5470a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2962c5470a2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962c5470a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g2962c5470a2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95aa35777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g295aa357777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95aa357777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295aa357777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95aa35777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295aa357777_0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95aa35777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g295aa357777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0.png"/><Relationship Id="rId4" Type="http://schemas.openxmlformats.org/officeDocument/2006/relationships/image" Target="../media/image12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6.png"/><Relationship Id="rId4" Type="http://schemas.openxmlformats.org/officeDocument/2006/relationships/image" Target="../media/image129.png"/><Relationship Id="rId5" Type="http://schemas.openxmlformats.org/officeDocument/2006/relationships/image" Target="../media/image15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7.png"/><Relationship Id="rId4" Type="http://schemas.openxmlformats.org/officeDocument/2006/relationships/image" Target="../media/image143.png"/><Relationship Id="rId5" Type="http://schemas.openxmlformats.org/officeDocument/2006/relationships/image" Target="../media/image13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2.png"/><Relationship Id="rId4" Type="http://schemas.openxmlformats.org/officeDocument/2006/relationships/image" Target="../media/image140.png"/><Relationship Id="rId5" Type="http://schemas.openxmlformats.org/officeDocument/2006/relationships/image" Target="../media/image15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6.png"/><Relationship Id="rId4" Type="http://schemas.openxmlformats.org/officeDocument/2006/relationships/image" Target="../media/image12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45.png"/><Relationship Id="rId4" Type="http://schemas.openxmlformats.org/officeDocument/2006/relationships/image" Target="../media/image12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7.png"/><Relationship Id="rId4" Type="http://schemas.openxmlformats.org/officeDocument/2006/relationships/image" Target="../media/image12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41.png"/><Relationship Id="rId4" Type="http://schemas.openxmlformats.org/officeDocument/2006/relationships/image" Target="../media/image138.png"/><Relationship Id="rId5" Type="http://schemas.openxmlformats.org/officeDocument/2006/relationships/image" Target="../media/image16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3.png"/><Relationship Id="rId4" Type="http://schemas.openxmlformats.org/officeDocument/2006/relationships/image" Target="../media/image172.png"/><Relationship Id="rId5" Type="http://schemas.openxmlformats.org/officeDocument/2006/relationships/image" Target="../media/image1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1.png"/><Relationship Id="rId4" Type="http://schemas.openxmlformats.org/officeDocument/2006/relationships/image" Target="../media/image14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8.png"/><Relationship Id="rId4" Type="http://schemas.openxmlformats.org/officeDocument/2006/relationships/image" Target="../media/image16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9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57.png"/><Relationship Id="rId4" Type="http://schemas.openxmlformats.org/officeDocument/2006/relationships/image" Target="../media/image18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79.png"/><Relationship Id="rId4" Type="http://schemas.openxmlformats.org/officeDocument/2006/relationships/image" Target="../media/image15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76.png"/><Relationship Id="rId4" Type="http://schemas.openxmlformats.org/officeDocument/2006/relationships/image" Target="../media/image16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65.png"/><Relationship Id="rId5" Type="http://schemas.openxmlformats.org/officeDocument/2006/relationships/image" Target="../media/image167.png"/><Relationship Id="rId6" Type="http://schemas.openxmlformats.org/officeDocument/2006/relationships/image" Target="../media/image159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02.png"/><Relationship Id="rId4" Type="http://schemas.openxmlformats.org/officeDocument/2006/relationships/image" Target="../media/image173.png"/><Relationship Id="rId5" Type="http://schemas.openxmlformats.org/officeDocument/2006/relationships/image" Target="../media/image19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4.png"/><Relationship Id="rId4" Type="http://schemas.openxmlformats.org/officeDocument/2006/relationships/image" Target="../media/image168.png"/><Relationship Id="rId10" Type="http://schemas.openxmlformats.org/officeDocument/2006/relationships/image" Target="../media/image182.png"/><Relationship Id="rId9" Type="http://schemas.openxmlformats.org/officeDocument/2006/relationships/image" Target="../media/image183.png"/><Relationship Id="rId5" Type="http://schemas.openxmlformats.org/officeDocument/2006/relationships/image" Target="../media/image175.png"/><Relationship Id="rId6" Type="http://schemas.openxmlformats.org/officeDocument/2006/relationships/image" Target="../media/image171.png"/><Relationship Id="rId7" Type="http://schemas.openxmlformats.org/officeDocument/2006/relationships/image" Target="../media/image177.png"/><Relationship Id="rId8" Type="http://schemas.openxmlformats.org/officeDocument/2006/relationships/image" Target="../media/image19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81.png"/><Relationship Id="rId4" Type="http://schemas.openxmlformats.org/officeDocument/2006/relationships/image" Target="../media/image184.png"/><Relationship Id="rId5" Type="http://schemas.openxmlformats.org/officeDocument/2006/relationships/image" Target="../media/image180.png"/><Relationship Id="rId6" Type="http://schemas.openxmlformats.org/officeDocument/2006/relationships/image" Target="../media/image178.png"/><Relationship Id="rId7" Type="http://schemas.openxmlformats.org/officeDocument/2006/relationships/image" Target="../media/image106.png"/><Relationship Id="rId8" Type="http://schemas.openxmlformats.org/officeDocument/2006/relationships/image" Target="../media/image18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02.png"/><Relationship Id="rId4" Type="http://schemas.openxmlformats.org/officeDocument/2006/relationships/image" Target="../media/image190.png"/><Relationship Id="rId5" Type="http://schemas.openxmlformats.org/officeDocument/2006/relationships/image" Target="../media/image18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91.png"/><Relationship Id="rId4" Type="http://schemas.openxmlformats.org/officeDocument/2006/relationships/image" Target="../media/image19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93.png"/><Relationship Id="rId4" Type="http://schemas.openxmlformats.org/officeDocument/2006/relationships/image" Target="../media/image20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03.png"/><Relationship Id="rId4" Type="http://schemas.openxmlformats.org/officeDocument/2006/relationships/image" Target="../media/image18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95.png"/><Relationship Id="rId4" Type="http://schemas.openxmlformats.org/officeDocument/2006/relationships/image" Target="../media/image19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89.png"/><Relationship Id="rId4" Type="http://schemas.openxmlformats.org/officeDocument/2006/relationships/image" Target="../media/image20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27.png"/><Relationship Id="rId4" Type="http://schemas.openxmlformats.org/officeDocument/2006/relationships/image" Target="../media/image21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97.png"/><Relationship Id="rId4" Type="http://schemas.openxmlformats.org/officeDocument/2006/relationships/image" Target="../media/image2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99.png"/><Relationship Id="rId4" Type="http://schemas.openxmlformats.org/officeDocument/2006/relationships/image" Target="../media/image21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07.png"/><Relationship Id="rId4" Type="http://schemas.openxmlformats.org/officeDocument/2006/relationships/image" Target="../media/image22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0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4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31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8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32.png"/><Relationship Id="rId6" Type="http://schemas.openxmlformats.org/officeDocument/2006/relationships/image" Target="../media/image21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18.png"/><Relationship Id="rId4" Type="http://schemas.openxmlformats.org/officeDocument/2006/relationships/image" Target="../media/image21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24.png"/><Relationship Id="rId4" Type="http://schemas.openxmlformats.org/officeDocument/2006/relationships/image" Target="../media/image209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30.png"/><Relationship Id="rId4" Type="http://schemas.openxmlformats.org/officeDocument/2006/relationships/image" Target="../media/image220.png"/><Relationship Id="rId5" Type="http://schemas.openxmlformats.org/officeDocument/2006/relationships/image" Target="../media/image210.png"/><Relationship Id="rId6" Type="http://schemas.openxmlformats.org/officeDocument/2006/relationships/image" Target="../media/image219.png"/><Relationship Id="rId7" Type="http://schemas.openxmlformats.org/officeDocument/2006/relationships/image" Target="../media/image22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29.png"/><Relationship Id="rId4" Type="http://schemas.openxmlformats.org/officeDocument/2006/relationships/image" Target="../media/image221.png"/><Relationship Id="rId5" Type="http://schemas.openxmlformats.org/officeDocument/2006/relationships/image" Target="../media/image2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3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2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37.png"/><Relationship Id="rId4" Type="http://schemas.openxmlformats.org/officeDocument/2006/relationships/image" Target="../media/image23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28.png"/><Relationship Id="rId4" Type="http://schemas.openxmlformats.org/officeDocument/2006/relationships/image" Target="../media/image22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42.png"/><Relationship Id="rId6" Type="http://schemas.openxmlformats.org/officeDocument/2006/relationships/image" Target="../media/image23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48.png"/><Relationship Id="rId4" Type="http://schemas.openxmlformats.org/officeDocument/2006/relationships/image" Target="../media/image25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3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65.png"/><Relationship Id="rId4" Type="http://schemas.openxmlformats.org/officeDocument/2006/relationships/image" Target="../media/image249.png"/><Relationship Id="rId5" Type="http://schemas.openxmlformats.org/officeDocument/2006/relationships/image" Target="../media/image269.png"/><Relationship Id="rId6" Type="http://schemas.openxmlformats.org/officeDocument/2006/relationships/image" Target="../media/image247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4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6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4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4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44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6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6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59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6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64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5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6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54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6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70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5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53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58.png"/><Relationship Id="rId4" Type="http://schemas.openxmlformats.org/officeDocument/2006/relationships/image" Target="../media/image256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67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hyperlink" Target="https://github.com/jjuyo/medipaw" TargetMode="External"/><Relationship Id="rId4" Type="http://schemas.openxmlformats.org/officeDocument/2006/relationships/image" Target="../media/image2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pp.diagrams.net/#G1_XKziQc8X3pgkZ_EJ9fXlVoqce4CGz3L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s://app.diagrams.net/#G1_XKziQc8X3pgkZ_EJ9fXlVoqce4CGz3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Relationship Id="rId5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Relationship Id="rId5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Relationship Id="rId6" Type="http://schemas.openxmlformats.org/officeDocument/2006/relationships/image" Target="../media/image31.png"/><Relationship Id="rId7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image" Target="../media/image37.png"/><Relationship Id="rId5" Type="http://schemas.openxmlformats.org/officeDocument/2006/relationships/image" Target="../media/image59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Relationship Id="rId8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34.png"/><Relationship Id="rId6" Type="http://schemas.openxmlformats.org/officeDocument/2006/relationships/image" Target="../media/image5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png"/><Relationship Id="rId4" Type="http://schemas.openxmlformats.org/officeDocument/2006/relationships/image" Target="../media/image63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0.png"/><Relationship Id="rId4" Type="http://schemas.openxmlformats.org/officeDocument/2006/relationships/image" Target="../media/image10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3.png"/><Relationship Id="rId4" Type="http://schemas.openxmlformats.org/officeDocument/2006/relationships/image" Target="../media/image84.png"/><Relationship Id="rId5" Type="http://schemas.openxmlformats.org/officeDocument/2006/relationships/image" Target="../media/image65.png"/><Relationship Id="rId6" Type="http://schemas.openxmlformats.org/officeDocument/2006/relationships/image" Target="../media/image69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3.png"/><Relationship Id="rId4" Type="http://schemas.openxmlformats.org/officeDocument/2006/relationships/image" Target="../media/image77.png"/><Relationship Id="rId5" Type="http://schemas.openxmlformats.org/officeDocument/2006/relationships/image" Target="../media/image87.png"/><Relationship Id="rId6" Type="http://schemas.openxmlformats.org/officeDocument/2006/relationships/image" Target="../media/image78.png"/><Relationship Id="rId7" Type="http://schemas.openxmlformats.org/officeDocument/2006/relationships/image" Target="../media/image85.png"/><Relationship Id="rId8" Type="http://schemas.openxmlformats.org/officeDocument/2006/relationships/image" Target="../media/image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9.png"/><Relationship Id="rId4" Type="http://schemas.openxmlformats.org/officeDocument/2006/relationships/image" Target="../media/image86.png"/><Relationship Id="rId5" Type="http://schemas.openxmlformats.org/officeDocument/2006/relationships/image" Target="../media/image74.png"/><Relationship Id="rId6" Type="http://schemas.openxmlformats.org/officeDocument/2006/relationships/image" Target="../media/image9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0.png"/><Relationship Id="rId4" Type="http://schemas.openxmlformats.org/officeDocument/2006/relationships/image" Target="../media/image99.png"/><Relationship Id="rId10" Type="http://schemas.openxmlformats.org/officeDocument/2006/relationships/image" Target="../media/image91.png"/><Relationship Id="rId9" Type="http://schemas.openxmlformats.org/officeDocument/2006/relationships/image" Target="../media/image88.png"/><Relationship Id="rId5" Type="http://schemas.openxmlformats.org/officeDocument/2006/relationships/image" Target="../media/image96.png"/><Relationship Id="rId6" Type="http://schemas.openxmlformats.org/officeDocument/2006/relationships/image" Target="../media/image95.png"/><Relationship Id="rId7" Type="http://schemas.openxmlformats.org/officeDocument/2006/relationships/image" Target="../media/image102.png"/><Relationship Id="rId8" Type="http://schemas.openxmlformats.org/officeDocument/2006/relationships/image" Target="../media/image9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5.png"/><Relationship Id="rId4" Type="http://schemas.openxmlformats.org/officeDocument/2006/relationships/image" Target="../media/image10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5.png"/><Relationship Id="rId4" Type="http://schemas.openxmlformats.org/officeDocument/2006/relationships/image" Target="../media/image100.png"/><Relationship Id="rId5" Type="http://schemas.openxmlformats.org/officeDocument/2006/relationships/image" Target="../media/image10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4.png"/><Relationship Id="rId4" Type="http://schemas.openxmlformats.org/officeDocument/2006/relationships/image" Target="../media/image97.png"/><Relationship Id="rId5" Type="http://schemas.openxmlformats.org/officeDocument/2006/relationships/image" Target="../media/image1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0.png"/><Relationship Id="rId4" Type="http://schemas.openxmlformats.org/officeDocument/2006/relationships/image" Target="../media/image135.png"/><Relationship Id="rId5" Type="http://schemas.openxmlformats.org/officeDocument/2006/relationships/image" Target="../media/image10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1.png"/><Relationship Id="rId4" Type="http://schemas.openxmlformats.org/officeDocument/2006/relationships/image" Target="../media/image104.png"/><Relationship Id="rId5" Type="http://schemas.openxmlformats.org/officeDocument/2006/relationships/image" Target="../media/image65.png"/><Relationship Id="rId6" Type="http://schemas.openxmlformats.org/officeDocument/2006/relationships/image" Target="../media/image87.png"/><Relationship Id="rId7" Type="http://schemas.openxmlformats.org/officeDocument/2006/relationships/image" Target="../media/image109.png"/><Relationship Id="rId8" Type="http://schemas.openxmlformats.org/officeDocument/2006/relationships/image" Target="../media/image10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9.png"/><Relationship Id="rId4" Type="http://schemas.openxmlformats.org/officeDocument/2006/relationships/image" Target="../media/image11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2.png"/><Relationship Id="rId4" Type="http://schemas.openxmlformats.org/officeDocument/2006/relationships/image" Target="../media/image108.png"/><Relationship Id="rId5" Type="http://schemas.openxmlformats.org/officeDocument/2006/relationships/image" Target="../media/image122.png"/><Relationship Id="rId6" Type="http://schemas.openxmlformats.org/officeDocument/2006/relationships/image" Target="../media/image11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5.png"/><Relationship Id="rId4" Type="http://schemas.openxmlformats.org/officeDocument/2006/relationships/image" Target="../media/image12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4.png"/><Relationship Id="rId4" Type="http://schemas.openxmlformats.org/officeDocument/2006/relationships/image" Target="../media/image118.png"/><Relationship Id="rId9" Type="http://schemas.openxmlformats.org/officeDocument/2006/relationships/image" Target="../media/image116.png"/><Relationship Id="rId5" Type="http://schemas.openxmlformats.org/officeDocument/2006/relationships/image" Target="../media/image131.png"/><Relationship Id="rId6" Type="http://schemas.openxmlformats.org/officeDocument/2006/relationships/image" Target="../media/image117.png"/><Relationship Id="rId7" Type="http://schemas.openxmlformats.org/officeDocument/2006/relationships/image" Target="../media/image126.png"/><Relationship Id="rId8" Type="http://schemas.openxmlformats.org/officeDocument/2006/relationships/image" Target="../media/image13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2.png"/><Relationship Id="rId4" Type="http://schemas.openxmlformats.org/officeDocument/2006/relationships/image" Target="../media/image12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8.png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8CACA"/>
                </a:solidFill>
              </a:rPr>
              <a:t>Medipaw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동물병원 예약 시스템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쌍용강북교육센터 3조 김나라, 김동휘, 김주영, 오종민, 홍진성</a:t>
            </a:r>
            <a:endParaRPr b="0" i="0" sz="66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3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049400" y="2214175"/>
            <a:ext cx="8392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동물병원 리스트는 카카오 지도 API를 통해 구현</a:t>
            </a: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1.지도 검색 기능은 일단 GPS가 없으므로 따로 주소 검색 기능을 추가해서 검색</a:t>
            </a: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2.이렇게 주소를 검색하면 해당 지역으로 이동하게 한다 그리고 주변의 동물 병원을 점으로 표시</a:t>
            </a: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3.표시한 후에 왼쪽에 리스트 형태로 동물병원 리스트들과 간략한 정보를 보여줌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22222"/>
                </a:solidFill>
              </a:rPr>
              <a:t>4.왼쪽 리스트에서 클릭시 상세보기로 이동할 수 있고 즐겨찾기가 가능함</a:t>
            </a:r>
            <a:br>
              <a:rPr lang="en-US" sz="1300">
                <a:solidFill>
                  <a:srgbClr val="222222"/>
                </a:solidFill>
              </a:rPr>
            </a:b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*.그리고 구현이 가능하다면 지도를 마우스로 이동할때 검색 뿐만이 아니라 중심점을 잡고 </a:t>
            </a:r>
            <a:br>
              <a:rPr lang="en-US" sz="1300">
                <a:solidFill>
                  <a:srgbClr val="222222"/>
                </a:solidFill>
              </a:rPr>
            </a:br>
            <a:r>
              <a:rPr lang="en-US" sz="1300">
                <a:solidFill>
                  <a:srgbClr val="222222"/>
                </a:solidFill>
              </a:rPr>
              <a:t>해당 주변으로 계속 서치 하면서  우측에 동물 병원 리스트들을 갱신 하도록 하고 싶음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*이름 검색기능은 동물병원만 찾기 때문에 제외</a:t>
            </a:r>
            <a:endParaRPr sz="1600"/>
          </a:p>
        </p:txBody>
      </p:sp>
      <p:sp>
        <p:nvSpPr>
          <p:cNvPr id="227" name="Google Shape;227;p22"/>
          <p:cNvSpPr txBox="1"/>
          <p:nvPr/>
        </p:nvSpPr>
        <p:spPr>
          <a:xfrm>
            <a:off x="976725" y="16812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동물병원 리스트</a:t>
            </a:r>
            <a:endParaRPr b="1" sz="17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1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9" name="Google Shape;1409;p11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0" name="Google Shape;1410;p11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1" name="Google Shape;1411;p11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11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112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내역(회원)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4" name="Google Shape;141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16" y="1350674"/>
            <a:ext cx="10386359" cy="43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649" y="5809600"/>
            <a:ext cx="111332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2"/>
          <p:cNvSpPr/>
          <p:nvPr/>
        </p:nvSpPr>
        <p:spPr>
          <a:xfrm>
            <a:off x="6311000" y="5753300"/>
            <a:ext cx="9420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7" name="Google Shape;1417;p112"/>
          <p:cNvSpPr txBox="1"/>
          <p:nvPr/>
        </p:nvSpPr>
        <p:spPr>
          <a:xfrm>
            <a:off x="7242775" y="57334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예약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8" name="Google Shape;1418;p112"/>
          <p:cNvSpPr/>
          <p:nvPr/>
        </p:nvSpPr>
        <p:spPr>
          <a:xfrm>
            <a:off x="6763175" y="2456200"/>
            <a:ext cx="3683400" cy="137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9" name="Google Shape;1419;p112"/>
          <p:cNvSpPr txBox="1"/>
          <p:nvPr/>
        </p:nvSpPr>
        <p:spPr>
          <a:xfrm>
            <a:off x="8080975" y="19234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1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5" name="Google Shape;1425;p11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6" name="Google Shape;1426;p11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7" name="Google Shape;1427;p11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8" name="Google Shape;1428;p11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9" name="Google Shape;1429;p113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내역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13"/>
          <p:cNvSpPr txBox="1"/>
          <p:nvPr/>
        </p:nvSpPr>
        <p:spPr>
          <a:xfrm>
            <a:off x="7336775" y="4505425"/>
            <a:ext cx="2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내역에 데이터가 없는 경우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1" name="Google Shape;143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26" y="1622375"/>
            <a:ext cx="10922501" cy="29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13"/>
          <p:cNvSpPr/>
          <p:nvPr/>
        </p:nvSpPr>
        <p:spPr>
          <a:xfrm>
            <a:off x="3922050" y="3359700"/>
            <a:ext cx="4347900" cy="74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1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p11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9" name="Google Shape;1439;p11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0" name="Google Shape;1440;p11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1" name="Google Shape;1441;p11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2" name="Google Shape;1442;p114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상세 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3" name="Google Shape;144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00" y="1380148"/>
            <a:ext cx="6401001" cy="4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114"/>
          <p:cNvSpPr/>
          <p:nvPr/>
        </p:nvSpPr>
        <p:spPr>
          <a:xfrm>
            <a:off x="2627850" y="5601725"/>
            <a:ext cx="1158600" cy="4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5" name="Google Shape;1445;p114"/>
          <p:cNvSpPr/>
          <p:nvPr/>
        </p:nvSpPr>
        <p:spPr>
          <a:xfrm>
            <a:off x="3847050" y="5601725"/>
            <a:ext cx="1158600" cy="4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46" name="Google Shape;1446;p114"/>
          <p:cNvCxnSpPr>
            <a:stCxn id="1445" idx="0"/>
            <a:endCxn id="1447" idx="1"/>
          </p:cNvCxnSpPr>
          <p:nvPr/>
        </p:nvCxnSpPr>
        <p:spPr>
          <a:xfrm flipH="1" rot="10800000">
            <a:off x="4426350" y="2088125"/>
            <a:ext cx="2787900" cy="3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114"/>
          <p:cNvCxnSpPr/>
          <p:nvPr/>
        </p:nvCxnSpPr>
        <p:spPr>
          <a:xfrm flipH="1">
            <a:off x="10239400" y="2663450"/>
            <a:ext cx="9300" cy="104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114"/>
          <p:cNvSpPr txBox="1"/>
          <p:nvPr/>
        </p:nvSpPr>
        <p:spPr>
          <a:xfrm>
            <a:off x="7217400" y="26437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0" name="Google Shape;1450;p114"/>
          <p:cNvSpPr txBox="1"/>
          <p:nvPr/>
        </p:nvSpPr>
        <p:spPr>
          <a:xfrm>
            <a:off x="7217400" y="52446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 예약 내역으로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1" name="Google Shape;1451;p114"/>
          <p:cNvSpPr txBox="1"/>
          <p:nvPr/>
        </p:nvSpPr>
        <p:spPr>
          <a:xfrm>
            <a:off x="2721600" y="6159025"/>
            <a:ext cx="294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본인이거나 해당 병원 관계자이거나 관리자일 경우 수정/취소 버튼 표시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2" name="Google Shape;1452;p114"/>
          <p:cNvSpPr txBox="1"/>
          <p:nvPr/>
        </p:nvSpPr>
        <p:spPr>
          <a:xfrm>
            <a:off x="5312400" y="6159025"/>
            <a:ext cx="319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관계자가 해당 예약 정보에 대한 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정보 등록 시 취소 버튼 사라짐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3" name="Google Shape;1453;p114"/>
          <p:cNvSpPr/>
          <p:nvPr/>
        </p:nvSpPr>
        <p:spPr>
          <a:xfrm>
            <a:off x="5066250" y="5601725"/>
            <a:ext cx="1158600" cy="4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4" name="Google Shape;1454;p114"/>
          <p:cNvSpPr txBox="1"/>
          <p:nvPr/>
        </p:nvSpPr>
        <p:spPr>
          <a:xfrm>
            <a:off x="6150600" y="5701825"/>
            <a:ext cx="31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권한에 따라 예약 내역 다르게 이동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5" name="Google Shape;1455;p114"/>
          <p:cNvSpPr/>
          <p:nvPr/>
        </p:nvSpPr>
        <p:spPr>
          <a:xfrm>
            <a:off x="1408650" y="5601725"/>
            <a:ext cx="1158600" cy="4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6" name="Google Shape;1456;p114"/>
          <p:cNvSpPr txBox="1"/>
          <p:nvPr/>
        </p:nvSpPr>
        <p:spPr>
          <a:xfrm>
            <a:off x="207000" y="6159025"/>
            <a:ext cx="254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병원 관계자일 경우에만 표시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정보 등록 폼으로 이동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7" name="Google Shape;145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400" y="619246"/>
            <a:ext cx="3531050" cy="21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6395" y="3731345"/>
            <a:ext cx="3025325" cy="15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1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4" name="Google Shape;1464;p11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5" name="Google Shape;1465;p11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6" name="Google Shape;1466;p11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7" name="Google Shape;1467;p11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8" name="Google Shape;1468;p115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정보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9" name="Google Shape;146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825" y="1266775"/>
            <a:ext cx="5100700" cy="53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15"/>
          <p:cNvSpPr/>
          <p:nvPr/>
        </p:nvSpPr>
        <p:spPr>
          <a:xfrm>
            <a:off x="2957350" y="6177225"/>
            <a:ext cx="981600" cy="44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1" name="Google Shape;1471;p115"/>
          <p:cNvCxnSpPr>
            <a:endCxn id="1472" idx="1"/>
          </p:cNvCxnSpPr>
          <p:nvPr/>
        </p:nvCxnSpPr>
        <p:spPr>
          <a:xfrm flipH="1" rot="10800000">
            <a:off x="3448098" y="2253087"/>
            <a:ext cx="3197700" cy="39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15"/>
          <p:cNvCxnSpPr/>
          <p:nvPr/>
        </p:nvCxnSpPr>
        <p:spPr>
          <a:xfrm>
            <a:off x="9579875" y="2872300"/>
            <a:ext cx="9300" cy="139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4" name="Google Shape;1474;p115"/>
          <p:cNvSpPr txBox="1"/>
          <p:nvPr/>
        </p:nvSpPr>
        <p:spPr>
          <a:xfrm>
            <a:off x="6684000" y="28723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5" name="Google Shape;1475;p115"/>
          <p:cNvSpPr txBox="1"/>
          <p:nvPr/>
        </p:nvSpPr>
        <p:spPr>
          <a:xfrm>
            <a:off x="6684000" y="60066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 예약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6" name="Google Shape;1476;p115"/>
          <p:cNvSpPr txBox="1"/>
          <p:nvPr/>
        </p:nvSpPr>
        <p:spPr>
          <a:xfrm>
            <a:off x="3026400" y="29485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폼에 기존 정보들 표사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7" name="Google Shape;1477;p115"/>
          <p:cNvSpPr/>
          <p:nvPr/>
        </p:nvSpPr>
        <p:spPr>
          <a:xfrm>
            <a:off x="1814350" y="3281625"/>
            <a:ext cx="4204500" cy="280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8" name="Google Shape;147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700" y="901750"/>
            <a:ext cx="3197700" cy="197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176" y="4222776"/>
            <a:ext cx="3436899" cy="18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5" name="Google Shape;1485;p11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6" name="Google Shape;1486;p11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7" name="Google Shape;1487;p11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11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9" name="Google Shape;1489;p116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 정보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0" name="Google Shape;149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98" y="1272000"/>
            <a:ext cx="5448151" cy="53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116"/>
          <p:cNvSpPr/>
          <p:nvPr/>
        </p:nvSpPr>
        <p:spPr>
          <a:xfrm>
            <a:off x="3947950" y="6177225"/>
            <a:ext cx="981600" cy="44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2" name="Google Shape;1492;p116"/>
          <p:cNvCxnSpPr>
            <a:endCxn id="1493" idx="1"/>
          </p:cNvCxnSpPr>
          <p:nvPr/>
        </p:nvCxnSpPr>
        <p:spPr>
          <a:xfrm flipH="1" rot="10800000">
            <a:off x="4438775" y="2283750"/>
            <a:ext cx="2734800" cy="38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p116"/>
          <p:cNvCxnSpPr/>
          <p:nvPr/>
        </p:nvCxnSpPr>
        <p:spPr>
          <a:xfrm>
            <a:off x="10135650" y="2870700"/>
            <a:ext cx="0" cy="84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5" name="Google Shape;1495;p116"/>
          <p:cNvSpPr txBox="1"/>
          <p:nvPr/>
        </p:nvSpPr>
        <p:spPr>
          <a:xfrm>
            <a:off x="7141200" y="28723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6" name="Google Shape;1496;p116"/>
          <p:cNvSpPr txBox="1"/>
          <p:nvPr/>
        </p:nvSpPr>
        <p:spPr>
          <a:xfrm>
            <a:off x="7217400" y="53970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 진료 내역으로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7" name="Google Shape;149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570" y="1003500"/>
            <a:ext cx="3168400" cy="18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9050" y="3735700"/>
            <a:ext cx="3237450" cy="17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1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4" name="Google Shape;1504;p11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5" name="Google Shape;1505;p11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6" name="Google Shape;1506;p11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7" name="Google Shape;1507;p11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8" name="Google Shape;1508;p117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내역(관리자)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9" name="Google Shape;150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625" y="1299751"/>
            <a:ext cx="10317976" cy="50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725" y="58239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17"/>
          <p:cNvSpPr/>
          <p:nvPr/>
        </p:nvSpPr>
        <p:spPr>
          <a:xfrm>
            <a:off x="5088450" y="59921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2" name="Google Shape;1512;p117"/>
          <p:cNvSpPr txBox="1"/>
          <p:nvPr/>
        </p:nvSpPr>
        <p:spPr>
          <a:xfrm>
            <a:off x="7245275" y="595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진료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3" name="Google Shape;1513;p117"/>
          <p:cNvSpPr/>
          <p:nvPr/>
        </p:nvSpPr>
        <p:spPr>
          <a:xfrm>
            <a:off x="1126050" y="2127325"/>
            <a:ext cx="3489300" cy="78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4" name="Google Shape;1514;p117"/>
          <p:cNvSpPr txBox="1"/>
          <p:nvPr/>
        </p:nvSpPr>
        <p:spPr>
          <a:xfrm>
            <a:off x="1225475" y="1612750"/>
            <a:ext cx="303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병원과 예약자 이름으로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5" name="Google Shape;1515;p117"/>
          <p:cNvSpPr/>
          <p:nvPr/>
        </p:nvSpPr>
        <p:spPr>
          <a:xfrm>
            <a:off x="6155250" y="2639375"/>
            <a:ext cx="4960200" cy="14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117"/>
          <p:cNvSpPr txBox="1"/>
          <p:nvPr/>
        </p:nvSpPr>
        <p:spPr>
          <a:xfrm>
            <a:off x="8693075" y="214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1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2" name="Google Shape;1522;p11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3" name="Google Shape;1523;p11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4" name="Google Shape;1524;p11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11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p118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내역(병원 관계자)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7" name="Google Shape;152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150" y="1354025"/>
            <a:ext cx="9869549" cy="468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725" y="58239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18"/>
          <p:cNvSpPr/>
          <p:nvPr/>
        </p:nvSpPr>
        <p:spPr>
          <a:xfrm>
            <a:off x="5088450" y="59921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0" name="Google Shape;1530;p118"/>
          <p:cNvSpPr txBox="1"/>
          <p:nvPr/>
        </p:nvSpPr>
        <p:spPr>
          <a:xfrm>
            <a:off x="7245275" y="595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진료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1" name="Google Shape;1531;p118"/>
          <p:cNvSpPr/>
          <p:nvPr/>
        </p:nvSpPr>
        <p:spPr>
          <a:xfrm>
            <a:off x="6077375" y="2227600"/>
            <a:ext cx="4774200" cy="137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2" name="Google Shape;1532;p118"/>
          <p:cNvSpPr txBox="1"/>
          <p:nvPr/>
        </p:nvSpPr>
        <p:spPr>
          <a:xfrm>
            <a:off x="7395175" y="16948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1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8" name="Google Shape;1538;p11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9" name="Google Shape;1539;p11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0" name="Google Shape;1540;p11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1" name="Google Shape;1541;p11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2" name="Google Shape;1542;p119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내역(회원)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3" name="Google Shape;154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25" y="1532175"/>
            <a:ext cx="10722350" cy="40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325" y="53667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19"/>
          <p:cNvSpPr/>
          <p:nvPr/>
        </p:nvSpPr>
        <p:spPr>
          <a:xfrm>
            <a:off x="6079050" y="55349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6" name="Google Shape;1546;p119"/>
          <p:cNvSpPr txBox="1"/>
          <p:nvPr/>
        </p:nvSpPr>
        <p:spPr>
          <a:xfrm>
            <a:off x="8235875" y="54989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진료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p119"/>
          <p:cNvSpPr/>
          <p:nvPr/>
        </p:nvSpPr>
        <p:spPr>
          <a:xfrm>
            <a:off x="7144175" y="2761000"/>
            <a:ext cx="3707400" cy="137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8" name="Google Shape;1548;p119"/>
          <p:cNvSpPr txBox="1"/>
          <p:nvPr/>
        </p:nvSpPr>
        <p:spPr>
          <a:xfrm>
            <a:off x="8461975" y="22282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2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4" name="Google Shape;1554;p12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12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6" name="Google Shape;1556;p12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7" name="Google Shape;1557;p12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8" name="Google Shape;1558;p120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상세 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9" name="Google Shape;155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23" y="1510825"/>
            <a:ext cx="6025899" cy="36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20"/>
          <p:cNvSpPr/>
          <p:nvPr/>
        </p:nvSpPr>
        <p:spPr>
          <a:xfrm>
            <a:off x="1995650" y="4614700"/>
            <a:ext cx="1078200" cy="45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1" name="Google Shape;1561;p120"/>
          <p:cNvSpPr/>
          <p:nvPr/>
        </p:nvSpPr>
        <p:spPr>
          <a:xfrm>
            <a:off x="3138650" y="4614700"/>
            <a:ext cx="1078200" cy="45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2" name="Google Shape;1562;p120"/>
          <p:cNvSpPr/>
          <p:nvPr/>
        </p:nvSpPr>
        <p:spPr>
          <a:xfrm>
            <a:off x="4281650" y="4614700"/>
            <a:ext cx="1078200" cy="45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3" name="Google Shape;1563;p120"/>
          <p:cNvSpPr txBox="1"/>
          <p:nvPr/>
        </p:nvSpPr>
        <p:spPr>
          <a:xfrm>
            <a:off x="4273475" y="5041750"/>
            <a:ext cx="204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권한에 따라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내역 다르게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4" name="Google Shape;1564;p120"/>
          <p:cNvSpPr txBox="1"/>
          <p:nvPr/>
        </p:nvSpPr>
        <p:spPr>
          <a:xfrm>
            <a:off x="387275" y="4813150"/>
            <a:ext cx="3003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병원 관계자와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관리자일 경우에만 수정 버튼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진료 정보 수정 폼으로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5" name="Google Shape;1565;p120"/>
          <p:cNvCxnSpPr>
            <a:stCxn id="1561" idx="0"/>
            <a:endCxn id="1566" idx="1"/>
          </p:cNvCxnSpPr>
          <p:nvPr/>
        </p:nvCxnSpPr>
        <p:spPr>
          <a:xfrm flipH="1" rot="10800000">
            <a:off x="3677750" y="2154700"/>
            <a:ext cx="3126900" cy="24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120"/>
          <p:cNvCxnSpPr/>
          <p:nvPr/>
        </p:nvCxnSpPr>
        <p:spPr>
          <a:xfrm flipH="1">
            <a:off x="9617500" y="2652350"/>
            <a:ext cx="10500" cy="88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8" name="Google Shape;1568;p120"/>
          <p:cNvSpPr txBox="1"/>
          <p:nvPr/>
        </p:nvSpPr>
        <p:spPr>
          <a:xfrm>
            <a:off x="6912600" y="27199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9" name="Google Shape;1569;p120"/>
          <p:cNvSpPr txBox="1"/>
          <p:nvPr/>
        </p:nvSpPr>
        <p:spPr>
          <a:xfrm>
            <a:off x="6912600" y="50922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내역으로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0" name="Google Shape;157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650" y="953250"/>
            <a:ext cx="3003300" cy="176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2332" y="3539695"/>
            <a:ext cx="3003300" cy="160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2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7" name="Google Shape;1577;p12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8" name="Google Shape;1578;p12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12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p12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p121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정보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2" name="Google Shape;158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223" y="1472600"/>
            <a:ext cx="5459399" cy="51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21"/>
          <p:cNvSpPr/>
          <p:nvPr/>
        </p:nvSpPr>
        <p:spPr>
          <a:xfrm>
            <a:off x="2910050" y="6138700"/>
            <a:ext cx="1078200" cy="45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84" name="Google Shape;1584;p121"/>
          <p:cNvCxnSpPr/>
          <p:nvPr/>
        </p:nvCxnSpPr>
        <p:spPr>
          <a:xfrm flipH="1" rot="10800000">
            <a:off x="3449150" y="2220700"/>
            <a:ext cx="3417600" cy="39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21"/>
          <p:cNvCxnSpPr/>
          <p:nvPr/>
        </p:nvCxnSpPr>
        <p:spPr>
          <a:xfrm flipH="1">
            <a:off x="10098100" y="2946050"/>
            <a:ext cx="9300" cy="68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6" name="Google Shape;1586;p121"/>
          <p:cNvSpPr txBox="1"/>
          <p:nvPr/>
        </p:nvSpPr>
        <p:spPr>
          <a:xfrm>
            <a:off x="6912600" y="28723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7" name="Google Shape;1587;p121"/>
          <p:cNvSpPr txBox="1"/>
          <p:nvPr/>
        </p:nvSpPr>
        <p:spPr>
          <a:xfrm>
            <a:off x="6988800" y="53970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8" name="Google Shape;1588;p121"/>
          <p:cNvSpPr/>
          <p:nvPr/>
        </p:nvSpPr>
        <p:spPr>
          <a:xfrm>
            <a:off x="1767050" y="3624100"/>
            <a:ext cx="4487400" cy="240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9" name="Google Shape;1589;p121"/>
          <p:cNvSpPr txBox="1"/>
          <p:nvPr/>
        </p:nvSpPr>
        <p:spPr>
          <a:xfrm>
            <a:off x="2874000" y="33295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폼에 기존 정보들 표사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0" name="Google Shape;159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3212" y="736800"/>
            <a:ext cx="3748823" cy="2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3321" y="3624096"/>
            <a:ext cx="3417600" cy="182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2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895650" y="1734975"/>
            <a:ext cx="83925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리뷰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리뷰목록은 병원 상세보기에서 확인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병원 리뷰는 진료내역이 있는 회원만 작성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진료내역 1개에 리뷰 1개만 작성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리뷰는 별점 (5점 만점), 제목, 내용, 작성일자로 구성됨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회원은 본인이 작성한 리뷰 수정, 삭제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관리자는 부적절한 리뷰를 수정, 삭제 가능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2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7" name="Google Shape;1597;p12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8" name="Google Shape;1598;p12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9" name="Google Shape;1599;p12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0" name="Google Shape;1600;p12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1" name="Google Shape;1601;p12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2" name="Google Shape;160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075" y="1403174"/>
            <a:ext cx="9599800" cy="463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22"/>
          <p:cNvSpPr/>
          <p:nvPr/>
        </p:nvSpPr>
        <p:spPr>
          <a:xfrm>
            <a:off x="4594725" y="2826775"/>
            <a:ext cx="1089300" cy="28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2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9" name="Google Shape;1609;p12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0" name="Google Shape;1610;p12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1" name="Google Shape;1611;p12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2" name="Google Shape;1612;p12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3" name="Google Shape;1613;p12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나의 리뷰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123"/>
          <p:cNvSpPr/>
          <p:nvPr/>
        </p:nvSpPr>
        <p:spPr>
          <a:xfrm>
            <a:off x="4594725" y="2826775"/>
            <a:ext cx="1089300" cy="28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5" name="Google Shape;161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975" y="1317775"/>
            <a:ext cx="10297527" cy="48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23"/>
          <p:cNvSpPr/>
          <p:nvPr/>
        </p:nvSpPr>
        <p:spPr>
          <a:xfrm>
            <a:off x="1153450" y="2269750"/>
            <a:ext cx="940500" cy="19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7" name="Google Shape;1617;p123"/>
          <p:cNvSpPr/>
          <p:nvPr/>
        </p:nvSpPr>
        <p:spPr>
          <a:xfrm>
            <a:off x="5650900" y="2979050"/>
            <a:ext cx="940500" cy="28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2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3" name="Google Shape;1623;p12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4" name="Google Shape;1624;p12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5" name="Google Shape;1625;p12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6" name="Google Shape;1626;p12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7" name="Google Shape;1627;p124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리뷰작성(리뷰중복확인)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5" y="1737425"/>
            <a:ext cx="6373810" cy="37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24"/>
          <p:cNvSpPr/>
          <p:nvPr/>
        </p:nvSpPr>
        <p:spPr>
          <a:xfrm>
            <a:off x="4594725" y="4766275"/>
            <a:ext cx="1089300" cy="64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0" name="Google Shape;1630;p124"/>
          <p:cNvSpPr txBox="1"/>
          <p:nvPr/>
        </p:nvSpPr>
        <p:spPr>
          <a:xfrm>
            <a:off x="3609500" y="5410075"/>
            <a:ext cx="338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리뷰 등록 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1" name="Google Shape;163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950" y="1737432"/>
            <a:ext cx="6093000" cy="37553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24"/>
          <p:cNvSpPr txBox="1"/>
          <p:nvPr/>
        </p:nvSpPr>
        <p:spPr>
          <a:xfrm>
            <a:off x="8206000" y="5410075"/>
            <a:ext cx="338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리뷰 등록 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2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8" name="Google Shape;1638;p12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9" name="Google Shape;1639;p12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0" name="Google Shape;1640;p12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1" name="Google Shape;1641;p12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2" name="Google Shape;1642;p125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리뷰작성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3" name="Google Shape;16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00" y="1539350"/>
            <a:ext cx="6913375" cy="46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125"/>
          <p:cNvPicPr preferRelativeResize="0"/>
          <p:nvPr/>
        </p:nvPicPr>
        <p:blipFill rotWithShape="1">
          <a:blip r:embed="rId4">
            <a:alphaModFix/>
          </a:blip>
          <a:srcRect b="36804" l="20592" r="19072" t="0"/>
          <a:stretch/>
        </p:blipFill>
        <p:spPr>
          <a:xfrm>
            <a:off x="6522525" y="2583300"/>
            <a:ext cx="5137299" cy="243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25"/>
          <p:cNvSpPr/>
          <p:nvPr/>
        </p:nvSpPr>
        <p:spPr>
          <a:xfrm>
            <a:off x="4334775" y="5838300"/>
            <a:ext cx="6189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46" name="Google Shape;1646;p125"/>
          <p:cNvCxnSpPr>
            <a:stCxn id="1645" idx="0"/>
            <a:endCxn id="1644" idx="1"/>
          </p:cNvCxnSpPr>
          <p:nvPr/>
        </p:nvCxnSpPr>
        <p:spPr>
          <a:xfrm flipH="1" rot="10800000">
            <a:off x="4644225" y="3801600"/>
            <a:ext cx="1878300" cy="20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2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p12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p12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12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5" name="Google Shape;1655;p12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6" name="Google Shape;1656;p126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 상세조회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7" name="Google Shape;165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1427950"/>
            <a:ext cx="7162552" cy="496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26"/>
          <p:cNvPicPr preferRelativeResize="0"/>
          <p:nvPr/>
        </p:nvPicPr>
        <p:blipFill rotWithShape="1">
          <a:blip r:embed="rId4">
            <a:alphaModFix/>
          </a:blip>
          <a:srcRect b="27172" l="24774" r="14754" t="-892"/>
          <a:stretch/>
        </p:blipFill>
        <p:spPr>
          <a:xfrm>
            <a:off x="6293925" y="3371450"/>
            <a:ext cx="5128376" cy="29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26"/>
          <p:cNvSpPr/>
          <p:nvPr/>
        </p:nvSpPr>
        <p:spPr>
          <a:xfrm>
            <a:off x="4966100" y="5865150"/>
            <a:ext cx="693300" cy="5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60" name="Google Shape;1660;p126"/>
          <p:cNvCxnSpPr>
            <a:stCxn id="1659" idx="0"/>
            <a:endCxn id="1661" idx="1"/>
          </p:cNvCxnSpPr>
          <p:nvPr/>
        </p:nvCxnSpPr>
        <p:spPr>
          <a:xfrm flipH="1" rot="10800000">
            <a:off x="5312750" y="1855050"/>
            <a:ext cx="1357800" cy="40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126"/>
          <p:cNvCxnSpPr>
            <a:stCxn id="1663" idx="2"/>
          </p:cNvCxnSpPr>
          <p:nvPr/>
        </p:nvCxnSpPr>
        <p:spPr>
          <a:xfrm>
            <a:off x="8369825" y="2892275"/>
            <a:ext cx="129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4" name="Google Shape;1664;p126"/>
          <p:cNvSpPr txBox="1"/>
          <p:nvPr/>
        </p:nvSpPr>
        <p:spPr>
          <a:xfrm>
            <a:off x="3323100" y="5382375"/>
            <a:ext cx="277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내가 작성했거나 관리자인 경우 보이는 수정/삭제 버튼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1" name="Google Shape;1661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450" y="647823"/>
            <a:ext cx="4175801" cy="2414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2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0" name="Google Shape;1670;p12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1" name="Google Shape;1671;p12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2" name="Google Shape;1672;p12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3" name="Google Shape;1673;p12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4" name="Google Shape;1674;p127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5" name="Google Shape;167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5" y="1536700"/>
            <a:ext cx="8395101" cy="45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27"/>
          <p:cNvSpPr/>
          <p:nvPr/>
        </p:nvSpPr>
        <p:spPr>
          <a:xfrm>
            <a:off x="4867075" y="5636825"/>
            <a:ext cx="730500" cy="51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7" name="Google Shape;1677;p127"/>
          <p:cNvCxnSpPr>
            <a:stCxn id="1676" idx="0"/>
            <a:endCxn id="1678" idx="2"/>
          </p:cNvCxnSpPr>
          <p:nvPr/>
        </p:nvCxnSpPr>
        <p:spPr>
          <a:xfrm flipH="1" rot="10800000">
            <a:off x="5232325" y="3657725"/>
            <a:ext cx="3642000" cy="19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9" name="Google Shape;1679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275" y="1999338"/>
            <a:ext cx="4953000" cy="2562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28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5" name="Google Shape;1685;p12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6" name="Google Shape;1686;p12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7" name="Google Shape;1687;p12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8" name="Google Shape;1688;p12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9" name="Google Shape;1689;p128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분양게시판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0" name="Google Shape;169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5" y="1333661"/>
            <a:ext cx="11155624" cy="45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28"/>
          <p:cNvSpPr/>
          <p:nvPr/>
        </p:nvSpPr>
        <p:spPr>
          <a:xfrm>
            <a:off x="10846150" y="2022125"/>
            <a:ext cx="594300" cy="30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2" name="Google Shape;1692;p128"/>
          <p:cNvSpPr txBox="1"/>
          <p:nvPr/>
        </p:nvSpPr>
        <p:spPr>
          <a:xfrm>
            <a:off x="7256200" y="1254525"/>
            <a:ext cx="46173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글 작성 버튼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로그인하지 않은 경우 로그인 화면으로 넘어감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3" name="Google Shape;1693;p128"/>
          <p:cNvPicPr preferRelativeResize="0"/>
          <p:nvPr/>
        </p:nvPicPr>
        <p:blipFill rotWithShape="1">
          <a:blip r:embed="rId4">
            <a:alphaModFix/>
          </a:blip>
          <a:srcRect b="84277" l="49049" r="44021" t="0"/>
          <a:stretch/>
        </p:blipFill>
        <p:spPr>
          <a:xfrm>
            <a:off x="5745900" y="6122075"/>
            <a:ext cx="594299" cy="2352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94" name="Google Shape;1694;p128"/>
          <p:cNvCxnSpPr>
            <a:stCxn id="1691" idx="1"/>
            <a:endCxn id="1692" idx="2"/>
          </p:cNvCxnSpPr>
          <p:nvPr/>
        </p:nvCxnSpPr>
        <p:spPr>
          <a:xfrm rot="10800000">
            <a:off x="9564850" y="1806425"/>
            <a:ext cx="1281300" cy="369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128"/>
          <p:cNvSpPr/>
          <p:nvPr/>
        </p:nvSpPr>
        <p:spPr>
          <a:xfrm>
            <a:off x="5217525" y="1837475"/>
            <a:ext cx="1840500" cy="307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6" name="Google Shape;1696;p128"/>
          <p:cNvSpPr txBox="1"/>
          <p:nvPr/>
        </p:nvSpPr>
        <p:spPr>
          <a:xfrm>
            <a:off x="3286275" y="1498275"/>
            <a:ext cx="2141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제목 / 내용 / 동물종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97" name="Google Shape;1697;p128"/>
          <p:cNvCxnSpPr>
            <a:stCxn id="1696" idx="2"/>
            <a:endCxn id="1695" idx="1"/>
          </p:cNvCxnSpPr>
          <p:nvPr/>
        </p:nvCxnSpPr>
        <p:spPr>
          <a:xfrm flipH="1" rot="-5400000">
            <a:off x="4694475" y="1468125"/>
            <a:ext cx="185700" cy="860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8" name="Google Shape;1698;p128"/>
          <p:cNvSpPr/>
          <p:nvPr/>
        </p:nvSpPr>
        <p:spPr>
          <a:xfrm>
            <a:off x="1111525" y="3243325"/>
            <a:ext cx="1230300" cy="2352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9" name="Google Shape;1699;p128"/>
          <p:cNvSpPr txBox="1"/>
          <p:nvPr/>
        </p:nvSpPr>
        <p:spPr>
          <a:xfrm>
            <a:off x="378500" y="1411615"/>
            <a:ext cx="2772900" cy="67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제목 누르면 상세보기로 이동 / 댓글있는 경우 개수 표시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00" name="Google Shape;1700;p128"/>
          <p:cNvCxnSpPr>
            <a:stCxn id="1698" idx="1"/>
          </p:cNvCxnSpPr>
          <p:nvPr/>
        </p:nvCxnSpPr>
        <p:spPr>
          <a:xfrm rot="10800000">
            <a:off x="596425" y="2022025"/>
            <a:ext cx="515100" cy="1338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2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6" name="Google Shape;1706;p12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p12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8" name="Google Shape;1708;p12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9" name="Google Shape;1709;p12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0" name="Google Shape;1710;p129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내가 쓴 분양게시물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1" name="Google Shape;1711;p129"/>
          <p:cNvPicPr preferRelativeResize="0"/>
          <p:nvPr/>
        </p:nvPicPr>
        <p:blipFill rotWithShape="1">
          <a:blip r:embed="rId3">
            <a:alphaModFix/>
          </a:blip>
          <a:srcRect b="1826" l="0" r="0" t="0"/>
          <a:stretch/>
        </p:blipFill>
        <p:spPr>
          <a:xfrm>
            <a:off x="711125" y="1504150"/>
            <a:ext cx="10769726" cy="45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129"/>
          <p:cNvPicPr preferRelativeResize="0"/>
          <p:nvPr/>
        </p:nvPicPr>
        <p:blipFill rotWithShape="1">
          <a:blip r:embed="rId4">
            <a:alphaModFix/>
          </a:blip>
          <a:srcRect b="33647" l="0" r="0" t="0"/>
          <a:stretch/>
        </p:blipFill>
        <p:spPr>
          <a:xfrm>
            <a:off x="5956875" y="6231025"/>
            <a:ext cx="572275" cy="3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29"/>
          <p:cNvSpPr/>
          <p:nvPr/>
        </p:nvSpPr>
        <p:spPr>
          <a:xfrm>
            <a:off x="769575" y="4596950"/>
            <a:ext cx="817200" cy="30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3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9" name="Google Shape;1719;p13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0" name="Google Shape;1720;p13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1" name="Google Shape;1721;p13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2" name="Google Shape;1722;p13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3" name="Google Shape;1723;p130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작성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4" name="Google Shape;172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73" y="1231400"/>
            <a:ext cx="6665800" cy="4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00" y="5525300"/>
            <a:ext cx="2484002" cy="8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12" y="543050"/>
            <a:ext cx="3929924" cy="28362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27" name="Google Shape;1727;p130"/>
          <p:cNvCxnSpPr/>
          <p:nvPr/>
        </p:nvCxnSpPr>
        <p:spPr>
          <a:xfrm flipH="1" rot="10800000">
            <a:off x="5349850" y="1861225"/>
            <a:ext cx="780000" cy="4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8" name="Google Shape;1728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0025" y="3620513"/>
            <a:ext cx="5060450" cy="12104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29" name="Google Shape;1729;p130"/>
          <p:cNvCxnSpPr>
            <a:stCxn id="1725" idx="3"/>
            <a:endCxn id="1728" idx="1"/>
          </p:cNvCxnSpPr>
          <p:nvPr/>
        </p:nvCxnSpPr>
        <p:spPr>
          <a:xfrm flipH="1" rot="10800000">
            <a:off x="3302201" y="4225850"/>
            <a:ext cx="1807800" cy="17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0" name="Google Shape;1730;p130"/>
          <p:cNvSpPr/>
          <p:nvPr/>
        </p:nvSpPr>
        <p:spPr>
          <a:xfrm>
            <a:off x="4136700" y="5525300"/>
            <a:ext cx="606900" cy="439200"/>
          </a:xfrm>
          <a:prstGeom prst="rect">
            <a:avLst/>
          </a:prstGeom>
          <a:noFill/>
          <a:ln cap="flat" cmpd="sng" w="19050">
            <a:solidFill>
              <a:srgbClr val="18CE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1" name="Google Shape;1731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0975" y="3276753"/>
            <a:ext cx="2315400" cy="34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36847" y="5063800"/>
            <a:ext cx="3230126" cy="13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30"/>
          <p:cNvPicPr preferRelativeResize="0"/>
          <p:nvPr/>
        </p:nvPicPr>
        <p:blipFill rotWithShape="1">
          <a:blip r:embed="rId9">
            <a:alphaModFix/>
          </a:blip>
          <a:srcRect b="7414" l="3602" r="6775" t="7939"/>
          <a:stretch/>
        </p:blipFill>
        <p:spPr>
          <a:xfrm>
            <a:off x="5578101" y="4886975"/>
            <a:ext cx="3055675" cy="15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3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9" name="Google Shape;1739;p13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0" name="Google Shape;1740;p13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1" name="Google Shape;1741;p13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2" name="Google Shape;1742;p13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3" name="Google Shape;1743;p131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상세조회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25" y="1320300"/>
            <a:ext cx="6598549" cy="52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300" y="4061899"/>
            <a:ext cx="4701674" cy="246622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46" name="Google Shape;1746;p131"/>
          <p:cNvCxnSpPr/>
          <p:nvPr/>
        </p:nvCxnSpPr>
        <p:spPr>
          <a:xfrm flipH="1" rot="10800000">
            <a:off x="2217950" y="2022275"/>
            <a:ext cx="3354600" cy="3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131"/>
          <p:cNvCxnSpPr/>
          <p:nvPr/>
        </p:nvCxnSpPr>
        <p:spPr>
          <a:xfrm flipH="1" rot="10800000">
            <a:off x="7998975" y="5314950"/>
            <a:ext cx="1114200" cy="8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8" name="Google Shape;1748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575" y="1320300"/>
            <a:ext cx="3169749" cy="354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9" name="Google Shape;1749;p131"/>
          <p:cNvSpPr txBox="1"/>
          <p:nvPr/>
        </p:nvSpPr>
        <p:spPr>
          <a:xfrm>
            <a:off x="8085650" y="2438225"/>
            <a:ext cx="3651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사진 클릭 시 확대 / 재클릭 시 축소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0" name="Google Shape;1750;p131"/>
          <p:cNvSpPr txBox="1"/>
          <p:nvPr/>
        </p:nvSpPr>
        <p:spPr>
          <a:xfrm>
            <a:off x="2217950" y="6044450"/>
            <a:ext cx="277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내가 작성했거나 관리자인 경우 보이는 수정/삭제 버튼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925200" y="1630250"/>
            <a:ext cx="105576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로그인한 회원만 병원 정보 조회 시 날짜와 시간을 골라 예약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마이페이지에서 본인의 예약 내역과 예약 정보 조회, 예약 취소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예약 정보(반려동물 정보) 수정 가능하나 예약 일자나 시간 변경 시 취소 후 재예약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관계자는 해당 병원의 예약 현황과 예약 정보 조회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관계자는 해당 병원의 예약 수정, 취소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관계자가 해당 예약 정보를 진료 정보로 등록하면 예약 취소 불가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예약 정보 조회/수정/삭제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예약 내역에서 병원 이름과 예약자 이름으로 검색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 탈퇴 시 또는 병원 삭제 시 데이터도 자동으로 삭제됨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976725" y="15288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예약</a:t>
            </a:r>
            <a:endParaRPr b="1" sz="17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3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p13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7" name="Google Shape;1757;p13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8" name="Google Shape;1758;p13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9" name="Google Shape;1759;p13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0" name="Google Shape;1760;p13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댓글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1" name="Google Shape;176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75" y="1374052"/>
            <a:ext cx="10251950" cy="21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32"/>
          <p:cNvSpPr/>
          <p:nvPr/>
        </p:nvSpPr>
        <p:spPr>
          <a:xfrm>
            <a:off x="9855825" y="1526975"/>
            <a:ext cx="916200" cy="44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3" name="Google Shape;176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388" y="1336987"/>
            <a:ext cx="3583300" cy="2215137"/>
          </a:xfrm>
          <a:prstGeom prst="rect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4" name="Google Shape;1764;p132"/>
          <p:cNvCxnSpPr>
            <a:stCxn id="1762" idx="2"/>
            <a:endCxn id="1763" idx="3"/>
          </p:cNvCxnSpPr>
          <p:nvPr/>
        </p:nvCxnSpPr>
        <p:spPr>
          <a:xfrm flipH="1">
            <a:off x="9552825" y="1972475"/>
            <a:ext cx="761100" cy="4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5" name="Google Shape;1765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5588" y="1181249"/>
            <a:ext cx="3078963" cy="2301500"/>
          </a:xfrm>
          <a:prstGeom prst="rect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6" name="Google Shape;1766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494" y="3700894"/>
            <a:ext cx="3151196" cy="2458625"/>
          </a:xfrm>
          <a:prstGeom prst="rect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7" name="Google Shape;1767;p132"/>
          <p:cNvCxnSpPr/>
          <p:nvPr/>
        </p:nvCxnSpPr>
        <p:spPr>
          <a:xfrm flipH="1" rot="10800000">
            <a:off x="1660900" y="1898225"/>
            <a:ext cx="1064700" cy="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32"/>
          <p:cNvSpPr/>
          <p:nvPr/>
        </p:nvSpPr>
        <p:spPr>
          <a:xfrm>
            <a:off x="2836900" y="5686125"/>
            <a:ext cx="511500" cy="420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9" name="Google Shape;1769;p132"/>
          <p:cNvSpPr/>
          <p:nvPr/>
        </p:nvSpPr>
        <p:spPr>
          <a:xfrm>
            <a:off x="2325400" y="5686125"/>
            <a:ext cx="511500" cy="42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0" name="Google Shape;1770;p132"/>
          <p:cNvCxnSpPr>
            <a:stCxn id="1769" idx="2"/>
          </p:cNvCxnSpPr>
          <p:nvPr/>
        </p:nvCxnSpPr>
        <p:spPr>
          <a:xfrm flipH="1" rot="-5400000">
            <a:off x="2956450" y="5731725"/>
            <a:ext cx="322200" cy="1072800"/>
          </a:xfrm>
          <a:prstGeom prst="bentConnector2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1" name="Google Shape;1771;p132"/>
          <p:cNvSpPr txBox="1"/>
          <p:nvPr/>
        </p:nvSpPr>
        <p:spPr>
          <a:xfrm>
            <a:off x="455300" y="6257550"/>
            <a:ext cx="299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작성자 or 관리자에게 보이는 버튼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2" name="Google Shape;1772;p132"/>
          <p:cNvSpPr txBox="1"/>
          <p:nvPr/>
        </p:nvSpPr>
        <p:spPr>
          <a:xfrm>
            <a:off x="9464538" y="1181250"/>
            <a:ext cx="2997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로그인한 경우에만 보임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3" name="Google Shape;1773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2750" y="3700900"/>
            <a:ext cx="2780850" cy="145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4" name="Google Shape;1774;p1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4698" y="5213638"/>
            <a:ext cx="2273325" cy="132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5" name="Google Shape;1775;p1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3600" y="5168787"/>
            <a:ext cx="2782267" cy="145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6" name="Google Shape;1776;p1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74450" y="3700911"/>
            <a:ext cx="3078950" cy="1638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77" name="Google Shape;1777;p132"/>
          <p:cNvCxnSpPr>
            <a:stCxn id="1768" idx="0"/>
            <a:endCxn id="1773" idx="1"/>
          </p:cNvCxnSpPr>
          <p:nvPr/>
        </p:nvCxnSpPr>
        <p:spPr>
          <a:xfrm flipH="1" rot="10800000">
            <a:off x="3092650" y="4428825"/>
            <a:ext cx="380100" cy="1257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132"/>
          <p:cNvCxnSpPr>
            <a:stCxn id="1774" idx="3"/>
            <a:endCxn id="1775" idx="1"/>
          </p:cNvCxnSpPr>
          <p:nvPr/>
        </p:nvCxnSpPr>
        <p:spPr>
          <a:xfrm>
            <a:off x="5878023" y="5877950"/>
            <a:ext cx="3756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32"/>
          <p:cNvCxnSpPr/>
          <p:nvPr/>
        </p:nvCxnSpPr>
        <p:spPr>
          <a:xfrm>
            <a:off x="7761038" y="3552125"/>
            <a:ext cx="1005300" cy="983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3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5" name="Google Shape;1785;p13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6" name="Google Shape;1786;p13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7" name="Google Shape;1787;p13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8" name="Google Shape;1788;p13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9" name="Google Shape;1789;p13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0" name="Google Shape;179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1663150"/>
            <a:ext cx="5651926" cy="46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133"/>
          <p:cNvPicPr preferRelativeResize="0"/>
          <p:nvPr/>
        </p:nvPicPr>
        <p:blipFill rotWithShape="1">
          <a:blip r:embed="rId4">
            <a:alphaModFix/>
          </a:blip>
          <a:srcRect b="0" l="0" r="0" t="15888"/>
          <a:stretch/>
        </p:blipFill>
        <p:spPr>
          <a:xfrm>
            <a:off x="6096000" y="1786925"/>
            <a:ext cx="5486299" cy="2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425" y="4303850"/>
            <a:ext cx="4281001" cy="200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133"/>
          <p:cNvSpPr/>
          <p:nvPr/>
        </p:nvSpPr>
        <p:spPr>
          <a:xfrm>
            <a:off x="6129725" y="3161025"/>
            <a:ext cx="15597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4" name="Google Shape;1794;p133"/>
          <p:cNvSpPr/>
          <p:nvPr/>
        </p:nvSpPr>
        <p:spPr>
          <a:xfrm>
            <a:off x="9933950" y="3830625"/>
            <a:ext cx="578100" cy="395100"/>
          </a:xfrm>
          <a:prstGeom prst="rect">
            <a:avLst/>
          </a:prstGeom>
          <a:noFill/>
          <a:ln cap="flat" cmpd="sng" w="9525">
            <a:solidFill>
              <a:srgbClr val="18CE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5" name="Google Shape;1795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9874" y="4680349"/>
            <a:ext cx="2992423" cy="1470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6" name="Google Shape;1796;p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0313" y="3830625"/>
            <a:ext cx="3492675" cy="1163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7" name="Google Shape;1797;p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4250" y="2364500"/>
            <a:ext cx="3786175" cy="106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98" name="Google Shape;1798;p133"/>
          <p:cNvCxnSpPr/>
          <p:nvPr/>
        </p:nvCxnSpPr>
        <p:spPr>
          <a:xfrm rot="10800000">
            <a:off x="2304700" y="3470525"/>
            <a:ext cx="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133"/>
          <p:cNvCxnSpPr>
            <a:stCxn id="1797" idx="2"/>
          </p:cNvCxnSpPr>
          <p:nvPr/>
        </p:nvCxnSpPr>
        <p:spPr>
          <a:xfrm flipH="1">
            <a:off x="4124437" y="3429000"/>
            <a:ext cx="1290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3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5" name="Google Shape;1805;p13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6" name="Google Shape;1806;p13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7" name="Google Shape;1807;p13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8" name="Google Shape;1808;p13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9" name="Google Shape;1809;p134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삭제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0" name="Google Shape;181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25" y="1320300"/>
            <a:ext cx="7093724" cy="5207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1" name="Google Shape;1811;p134"/>
          <p:cNvCxnSpPr>
            <a:stCxn id="1812" idx="0"/>
          </p:cNvCxnSpPr>
          <p:nvPr/>
        </p:nvCxnSpPr>
        <p:spPr>
          <a:xfrm flipH="1" rot="10800000">
            <a:off x="5698350" y="1875425"/>
            <a:ext cx="1194600" cy="43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p134"/>
          <p:cNvSpPr/>
          <p:nvPr/>
        </p:nvSpPr>
        <p:spPr>
          <a:xfrm>
            <a:off x="5483700" y="6220925"/>
            <a:ext cx="4293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3" name="Google Shape;181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749" y="3449149"/>
            <a:ext cx="5047350" cy="2925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14" name="Google Shape;1814;p134"/>
          <p:cNvCxnSpPr>
            <a:stCxn id="1812" idx="0"/>
            <a:endCxn id="1813" idx="1"/>
          </p:cNvCxnSpPr>
          <p:nvPr/>
        </p:nvCxnSpPr>
        <p:spPr>
          <a:xfrm flipH="1" rot="10800000">
            <a:off x="5698350" y="4911725"/>
            <a:ext cx="988500" cy="13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34"/>
          <p:cNvSpPr/>
          <p:nvPr/>
        </p:nvSpPr>
        <p:spPr>
          <a:xfrm>
            <a:off x="5054400" y="6220925"/>
            <a:ext cx="429300" cy="3072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6" name="Google Shape;1816;p134"/>
          <p:cNvSpPr txBox="1"/>
          <p:nvPr/>
        </p:nvSpPr>
        <p:spPr>
          <a:xfrm>
            <a:off x="2279850" y="6220925"/>
            <a:ext cx="18321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수정폼으로 넘어감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17" name="Google Shape;1817;p134"/>
          <p:cNvCxnSpPr>
            <a:endCxn id="1816" idx="3"/>
          </p:cNvCxnSpPr>
          <p:nvPr/>
        </p:nvCxnSpPr>
        <p:spPr>
          <a:xfrm rot="10800000">
            <a:off x="4111950" y="6374525"/>
            <a:ext cx="94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8" name="Google Shape;1818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475" y="709498"/>
            <a:ext cx="4031599" cy="23917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3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4" name="Google Shape;1824;p13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5" name="Google Shape;1825;p13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6" name="Google Shape;1826;p13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7" name="Google Shape;1827;p13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8" name="Google Shape;1828;p135"/>
          <p:cNvSpPr txBox="1"/>
          <p:nvPr/>
        </p:nvSpPr>
        <p:spPr>
          <a:xfrm>
            <a:off x="378500" y="543050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자랑게시판 전체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9" name="Google Shape;182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375" y="1650928"/>
            <a:ext cx="8136301" cy="2327207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30" name="Google Shape;1830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375" y="3978125"/>
            <a:ext cx="8136298" cy="1696733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831" name="Google Shape;1831;p135"/>
          <p:cNvSpPr txBox="1"/>
          <p:nvPr/>
        </p:nvSpPr>
        <p:spPr>
          <a:xfrm>
            <a:off x="4282925" y="502752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타입 선택하고 검색어 입력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클릭하면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2" name="Google Shape;1832;p135"/>
          <p:cNvSpPr txBox="1"/>
          <p:nvPr/>
        </p:nvSpPr>
        <p:spPr>
          <a:xfrm>
            <a:off x="6266225" y="127467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쓴 게시물 클릭 시 본인 글 확인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3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8" name="Google Shape;1838;p13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9" name="Google Shape;1839;p13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0" name="Google Shape;1840;p13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1" name="Google Shape;1841;p13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2" name="Google Shape;1842;p136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자랑게시판 상세보기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3" name="Google Shape;184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325" y="1121750"/>
            <a:ext cx="8234026" cy="3334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44" name="Google Shape;184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826" y="4477275"/>
            <a:ext cx="8234024" cy="184181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845" name="Google Shape;1845;p136"/>
          <p:cNvSpPr txBox="1"/>
          <p:nvPr/>
        </p:nvSpPr>
        <p:spPr>
          <a:xfrm>
            <a:off x="2725075" y="455127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썸네일 클릭 시 원본 이미지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6" name="Google Shape;1846;p136"/>
          <p:cNvSpPr txBox="1"/>
          <p:nvPr/>
        </p:nvSpPr>
        <p:spPr>
          <a:xfrm>
            <a:off x="6221800" y="3185575"/>
            <a:ext cx="260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추천버튼 클릭 시 추천수 +1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중복추천 불가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 게시글 추천 불가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3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2" name="Google Shape;1852;p13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3" name="Google Shape;1853;p13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4" name="Google Shape;1854;p13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5" name="Google Shape;1855;p13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6" name="Google Shape;1856;p137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자랑게시판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7" name="Google Shape;185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100325"/>
            <a:ext cx="9101676" cy="33730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58" name="Google Shape;1858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475" y="4473375"/>
            <a:ext cx="9101675" cy="1146588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3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4" name="Google Shape;1864;p13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5" name="Google Shape;1865;p13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6" name="Google Shape;1866;p13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7" name="Google Shape;1867;p13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8" name="Google Shape;1868;p138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자랑게시판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9" name="Google Shape;186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600" y="1121750"/>
            <a:ext cx="9789574" cy="3539776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70" name="Google Shape;1870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600" y="4661525"/>
            <a:ext cx="9789575" cy="1243444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871" name="Google Shape;1871;p138"/>
          <p:cNvSpPr txBox="1"/>
          <p:nvPr/>
        </p:nvSpPr>
        <p:spPr>
          <a:xfrm>
            <a:off x="7587050" y="5429250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수정버튼은 글쓴이 본인만 노출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삭제버튼은 본인과 관리자 노출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3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7" name="Google Shape;1877;p13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8" name="Google Shape;1878;p13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9" name="Google Shape;1879;p13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0" name="Google Shape;1880;p13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1" name="Google Shape;1881;p139"/>
          <p:cNvSpPr txBox="1"/>
          <p:nvPr/>
        </p:nvSpPr>
        <p:spPr>
          <a:xfrm>
            <a:off x="378500" y="515325"/>
            <a:ext cx="8712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자랑게시판 내가 쓴 글 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2" name="Google Shape;188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850" y="3429000"/>
            <a:ext cx="10064748" cy="273452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83" name="Google Shape;1883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850" y="1364725"/>
            <a:ext cx="10064752" cy="2482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4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9" name="Google Shape;1889;p14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0" name="Google Shape;1890;p14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1" name="Google Shape;1891;p14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2" name="Google Shape;1892;p14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3" name="Google Shape;1893;p140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USER Interface - 커넥팅게시판 전체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4" name="Google Shape;189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225" y="4424910"/>
            <a:ext cx="10043549" cy="220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213" y="1329477"/>
            <a:ext cx="10043573" cy="35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40"/>
          <p:cNvSpPr txBox="1"/>
          <p:nvPr/>
        </p:nvSpPr>
        <p:spPr>
          <a:xfrm>
            <a:off x="4050100" y="572602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타입 선택하고 검색어 입력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클릭하면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7" name="Google Shape;1897;p140"/>
          <p:cNvSpPr txBox="1"/>
          <p:nvPr/>
        </p:nvSpPr>
        <p:spPr>
          <a:xfrm>
            <a:off x="3292325" y="151807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분류를 선택하고 분류선택 클릭 시 페이징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8" name="Google Shape;1898;p140"/>
          <p:cNvSpPr txBox="1"/>
          <p:nvPr/>
        </p:nvSpPr>
        <p:spPr>
          <a:xfrm>
            <a:off x="7424075" y="572602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 버튼 클릭 시 글쓰기 폼으로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4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4" name="Google Shape;1904;p14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5" name="Google Shape;1905;p14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6" name="Google Shape;1906;p14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7" name="Google Shape;1907;p14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8" name="Google Shape;1908;p141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커넥팅게시판 상세보기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9" name="Google Shape;190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25" y="1364775"/>
            <a:ext cx="8515649" cy="30061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910" name="Google Shape;1910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25" y="4317603"/>
            <a:ext cx="8515651" cy="217767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911" name="Google Shape;1911;p141"/>
          <p:cNvSpPr txBox="1"/>
          <p:nvPr/>
        </p:nvSpPr>
        <p:spPr>
          <a:xfrm>
            <a:off x="2725075" y="455127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썸네일 클릭 시 원본 이미지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2" name="Google Shape;1912;p141"/>
          <p:cNvSpPr txBox="1"/>
          <p:nvPr/>
        </p:nvSpPr>
        <p:spPr>
          <a:xfrm>
            <a:off x="6221800" y="3185575"/>
            <a:ext cx="260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추천버튼 클릭 시 추천수 +1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중복추천 불가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 게시글 추천 불가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899454" y="1748425"/>
            <a:ext cx="95652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관계자가 예약 현황에서 진료 정보 등록한 경우 회원은 진료 내역에서 조회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마이페이지에서 본인 동물의 진료 내역과 진료 정보 조회, 진료 정보 숨기기 가능</a:t>
            </a:r>
            <a:br>
              <a:rPr lang="en-US" sz="1700">
                <a:solidFill>
                  <a:srgbClr val="222222"/>
                </a:solidFill>
              </a:rPr>
            </a:br>
            <a:r>
              <a:rPr lang="en-US" sz="1700">
                <a:solidFill>
                  <a:srgbClr val="222222"/>
                </a:solidFill>
              </a:rPr>
              <a:t>단, 회원 내역에서만 보이지 않고 병원과 관리자 내역에서는 삭제되지 않음.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진료 정보 수정 불가능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관계자는 해당 병원의 진료 내역과 진료 정보 조회, 진료 정보 수정/삭제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진료 정보 조회/수정/삭제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진료 내역에서 병원 이름과 예약자 이름으로 검색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 탈퇴 시 또는 병원 삭제 시 데이터도 자동으로 삭제됨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950963" y="1647050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진료</a:t>
            </a:r>
            <a:endParaRPr b="1" sz="17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4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8" name="Google Shape;1918;p14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9" name="Google Shape;1919;p14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0" name="Google Shape;1920;p14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1" name="Google Shape;1921;p14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2" name="Google Shape;1922;p14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커넥팅게시판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3" name="Google Shape;192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850" y="1268151"/>
            <a:ext cx="8808174" cy="34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850" y="4729461"/>
            <a:ext cx="8808174" cy="190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142"/>
          <p:cNvSpPr txBox="1"/>
          <p:nvPr/>
        </p:nvSpPr>
        <p:spPr>
          <a:xfrm>
            <a:off x="3470125" y="2257775"/>
            <a:ext cx="4859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1 고양이 선택시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2 [러시안블루,페르시안,아비시니안,기타] 선택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1 강아지 선택시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2 [치와와,진돗개,도베르만,기타] 선택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4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1" name="Google Shape;1931;p14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2" name="Google Shape;1932;p14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3" name="Google Shape;1933;p14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4" name="Google Shape;1934;p14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5" name="Google Shape;1935;p14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커넥팅게시판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6" name="Google Shape;193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325" y="1121750"/>
            <a:ext cx="8311352" cy="292107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937" name="Google Shape;1937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300" y="4042825"/>
            <a:ext cx="8311350" cy="2571251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938" name="Google Shape;1938;p143"/>
          <p:cNvSpPr txBox="1"/>
          <p:nvPr/>
        </p:nvSpPr>
        <p:spPr>
          <a:xfrm>
            <a:off x="7587050" y="5429250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수정버튼은 글쓴이 본인만 노출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삭제버튼은 본인과 관리자 노출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4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4" name="Google Shape;1944;p14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5" name="Google Shape;1945;p14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6" name="Google Shape;1946;p14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7" name="Google Shape;1947;p14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8" name="Google Shape;1948;p144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커넥팅게시판 내가 쓴 글 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9" name="Google Shape;194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50" y="1849349"/>
            <a:ext cx="9800177" cy="36454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4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5" name="Google Shape;1955;p14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6" name="Google Shape;1956;p14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7" name="Google Shape;1957;p14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8" name="Google Shape;1958;p14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9" name="Google Shape;1959;p145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게시판 전체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0" name="Google Shape;196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575" y="1331200"/>
            <a:ext cx="9486275" cy="529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45"/>
          <p:cNvSpPr txBox="1"/>
          <p:nvPr/>
        </p:nvSpPr>
        <p:spPr>
          <a:xfrm>
            <a:off x="451750" y="167262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타입 선택하고 검색어 입력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클릭하면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2" name="Google Shape;1962;p145"/>
          <p:cNvSpPr txBox="1"/>
          <p:nvPr/>
        </p:nvSpPr>
        <p:spPr>
          <a:xfrm>
            <a:off x="7066500" y="5790975"/>
            <a:ext cx="205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버튼은 최대 5개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3" name="Google Shape;1963;p145"/>
          <p:cNvSpPr txBox="1"/>
          <p:nvPr/>
        </p:nvSpPr>
        <p:spPr>
          <a:xfrm>
            <a:off x="9915325" y="5596500"/>
            <a:ext cx="205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버튼 클릭 시 게시물 등록 폼으로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4" name="Google Shape;1964;p145"/>
          <p:cNvSpPr txBox="1"/>
          <p:nvPr/>
        </p:nvSpPr>
        <p:spPr>
          <a:xfrm>
            <a:off x="9935100" y="4897525"/>
            <a:ext cx="225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마우스 오버 시 호버 기능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5" name="Google Shape;1965;p145"/>
          <p:cNvSpPr txBox="1"/>
          <p:nvPr/>
        </p:nvSpPr>
        <p:spPr>
          <a:xfrm>
            <a:off x="4815475" y="2831750"/>
            <a:ext cx="14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개수 표시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6" name="Google Shape;1966;p145"/>
          <p:cNvSpPr/>
          <p:nvPr/>
        </p:nvSpPr>
        <p:spPr>
          <a:xfrm>
            <a:off x="3466050" y="3190975"/>
            <a:ext cx="11208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7" name="Google Shape;1967;p145"/>
          <p:cNvSpPr txBox="1"/>
          <p:nvPr/>
        </p:nvSpPr>
        <p:spPr>
          <a:xfrm>
            <a:off x="4510675" y="3159925"/>
            <a:ext cx="243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클릭 시 상세 조회로 이동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4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3" name="Google Shape;1973;p14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4" name="Google Shape;1974;p14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5" name="Google Shape;1975;p14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6" name="Google Shape;1976;p14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7" name="Google Shape;1977;p146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글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8" name="Google Shape;197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00" y="1254875"/>
            <a:ext cx="5063906" cy="5374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9" name="Google Shape;1979;p146"/>
          <p:cNvGrpSpPr/>
          <p:nvPr/>
        </p:nvGrpSpPr>
        <p:grpSpPr>
          <a:xfrm>
            <a:off x="937200" y="777900"/>
            <a:ext cx="9750171" cy="5851551"/>
            <a:chOff x="937200" y="777900"/>
            <a:chExt cx="9750171" cy="5851551"/>
          </a:xfrm>
        </p:grpSpPr>
        <p:pic>
          <p:nvPicPr>
            <p:cNvPr id="1980" name="Google Shape;1980;p1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7200" y="1254875"/>
              <a:ext cx="4753105" cy="53745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81" name="Google Shape;1981;p146"/>
            <p:cNvCxnSpPr>
              <a:endCxn id="1982" idx="1"/>
            </p:cNvCxnSpPr>
            <p:nvPr/>
          </p:nvCxnSpPr>
          <p:spPr>
            <a:xfrm flipH="1" rot="10800000">
              <a:off x="4238421" y="1841879"/>
              <a:ext cx="2860500" cy="253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3" name="Google Shape;1983;p146"/>
            <p:cNvSpPr txBox="1"/>
            <p:nvPr/>
          </p:nvSpPr>
          <p:spPr>
            <a:xfrm>
              <a:off x="7065000" y="2872300"/>
              <a:ext cx="3071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등록하기 버튼 클릭 시 확인창 표시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84" name="Google Shape;1984;p146"/>
            <p:cNvCxnSpPr/>
            <p:nvPr/>
          </p:nvCxnSpPr>
          <p:spPr>
            <a:xfrm flipH="1">
              <a:off x="10305325" y="2870700"/>
              <a:ext cx="9300" cy="828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85" name="Google Shape;1985;p146"/>
            <p:cNvSpPr txBox="1"/>
            <p:nvPr/>
          </p:nvSpPr>
          <p:spPr>
            <a:xfrm>
              <a:off x="6988800" y="5549425"/>
              <a:ext cx="2543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 성공 시 알림창 표시 후 전체 목록으로 이동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6" name="Google Shape;1986;p146"/>
            <p:cNvSpPr txBox="1"/>
            <p:nvPr/>
          </p:nvSpPr>
          <p:spPr>
            <a:xfrm>
              <a:off x="4555025" y="6008500"/>
              <a:ext cx="254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사진 고르면 썸네일 표시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982" name="Google Shape;1982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98921" y="777900"/>
              <a:ext cx="3588449" cy="2127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1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82425" y="3692975"/>
              <a:ext cx="3585445" cy="1912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4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3" name="Google Shape;1993;p14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4" name="Google Shape;1994;p14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5" name="Google Shape;1995;p14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6" name="Google Shape;1996;p14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7" name="Google Shape;1997;p147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글 상세 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147"/>
          <p:cNvSpPr txBox="1"/>
          <p:nvPr/>
        </p:nvSpPr>
        <p:spPr>
          <a:xfrm>
            <a:off x="2872975" y="5711350"/>
            <a:ext cx="31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본인의 글이거나 관리자일 경우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수정/삭제 버튼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9" name="Google Shape;1999;p147"/>
          <p:cNvSpPr txBox="1"/>
          <p:nvPr/>
        </p:nvSpPr>
        <p:spPr>
          <a:xfrm>
            <a:off x="6793700" y="3265025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00" name="Google Shape;2000;p147"/>
          <p:cNvCxnSpPr/>
          <p:nvPr/>
        </p:nvCxnSpPr>
        <p:spPr>
          <a:xfrm>
            <a:off x="9864800" y="3308800"/>
            <a:ext cx="0" cy="90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47"/>
          <p:cNvSpPr txBox="1"/>
          <p:nvPr/>
        </p:nvSpPr>
        <p:spPr>
          <a:xfrm>
            <a:off x="6717725" y="6084425"/>
            <a:ext cx="243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성공 시 알림창 표시 후 전체 목록으로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02" name="Google Shape;200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71" y="1423221"/>
            <a:ext cx="4973550" cy="43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147"/>
          <p:cNvSpPr/>
          <p:nvPr/>
        </p:nvSpPr>
        <p:spPr>
          <a:xfrm>
            <a:off x="2020375" y="5350150"/>
            <a:ext cx="754500" cy="38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4" name="Google Shape;2004;p147"/>
          <p:cNvSpPr/>
          <p:nvPr/>
        </p:nvSpPr>
        <p:spPr>
          <a:xfrm>
            <a:off x="2934775" y="5350150"/>
            <a:ext cx="754500" cy="38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5" name="Google Shape;2005;p147"/>
          <p:cNvSpPr/>
          <p:nvPr/>
        </p:nvSpPr>
        <p:spPr>
          <a:xfrm>
            <a:off x="2172775" y="4054750"/>
            <a:ext cx="2559000" cy="10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6" name="Google Shape;2006;p147"/>
          <p:cNvSpPr txBox="1"/>
          <p:nvPr/>
        </p:nvSpPr>
        <p:spPr>
          <a:xfrm>
            <a:off x="462875" y="4166038"/>
            <a:ext cx="197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이미지의 썸네일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7" name="Google Shape;2007;p147"/>
          <p:cNvSpPr txBox="1"/>
          <p:nvPr/>
        </p:nvSpPr>
        <p:spPr>
          <a:xfrm>
            <a:off x="488175" y="5590000"/>
            <a:ext cx="205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게시물 수정 폼으로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08" name="Google Shape;2008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175" y="1352550"/>
            <a:ext cx="3337851" cy="1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196" y="4204375"/>
            <a:ext cx="3637822" cy="195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0" name="Google Shape;2010;p147"/>
          <p:cNvCxnSpPr>
            <a:stCxn id="2004" idx="3"/>
            <a:endCxn id="2008" idx="1"/>
          </p:cNvCxnSpPr>
          <p:nvPr/>
        </p:nvCxnSpPr>
        <p:spPr>
          <a:xfrm flipH="1" rot="10800000">
            <a:off x="3689275" y="2330800"/>
            <a:ext cx="3129900" cy="3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11" name="Google Shape;2011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696" y="1418475"/>
            <a:ext cx="5387699" cy="468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147"/>
          <p:cNvSpPr txBox="1"/>
          <p:nvPr/>
        </p:nvSpPr>
        <p:spPr>
          <a:xfrm>
            <a:off x="3983203" y="1667375"/>
            <a:ext cx="243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클릭 시 확대 보기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4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8" name="Google Shape;2018;p14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9" name="Google Shape;2019;p14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0" name="Google Shape;2020;p14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1" name="Google Shape;202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25" y="1415960"/>
            <a:ext cx="4877799" cy="5137241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4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3" name="Google Shape;2023;p148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글 상세 조회(댓글)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4" name="Google Shape;2024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125" y="5261275"/>
            <a:ext cx="4665623" cy="12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48"/>
          <p:cNvSpPr txBox="1"/>
          <p:nvPr/>
        </p:nvSpPr>
        <p:spPr>
          <a:xfrm>
            <a:off x="7927925" y="4905675"/>
            <a:ext cx="261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댓글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6" name="Google Shape;2026;p148"/>
          <p:cNvSpPr txBox="1"/>
          <p:nvPr/>
        </p:nvSpPr>
        <p:spPr>
          <a:xfrm>
            <a:off x="5455625" y="1520225"/>
            <a:ext cx="261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댓글 모달 창 생성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7" name="Google Shape;2027;p148"/>
          <p:cNvSpPr txBox="1"/>
          <p:nvPr/>
        </p:nvSpPr>
        <p:spPr>
          <a:xfrm>
            <a:off x="5469175" y="2036850"/>
            <a:ext cx="34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24시간이 지나면 yyyy-mm-dd로 표시</a:t>
            </a:r>
            <a:endParaRPr sz="10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24시간이 지나지 않으면 hh-mm-ss로 표시</a:t>
            </a:r>
            <a:endParaRPr sz="10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8" name="Google Shape;2028;p148"/>
          <p:cNvSpPr/>
          <p:nvPr/>
        </p:nvSpPr>
        <p:spPr>
          <a:xfrm>
            <a:off x="4756650" y="1551850"/>
            <a:ext cx="754500" cy="38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9" name="Google Shape;2029;p148"/>
          <p:cNvSpPr/>
          <p:nvPr/>
        </p:nvSpPr>
        <p:spPr>
          <a:xfrm>
            <a:off x="4756650" y="2085250"/>
            <a:ext cx="754500" cy="38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4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5" name="Google Shape;2035;p14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6" name="Google Shape;2036;p14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7" name="Google Shape;2037;p14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8" name="Google Shape;2038;p14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9" name="Google Shape;2039;p149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댓글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0" name="Google Shape;204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38" y="1452900"/>
            <a:ext cx="4886325" cy="3086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cxnSp>
        <p:nvCxnSpPr>
          <p:cNvPr id="2041" name="Google Shape;2041;p149"/>
          <p:cNvCxnSpPr>
            <a:endCxn id="2042" idx="1"/>
          </p:cNvCxnSpPr>
          <p:nvPr/>
        </p:nvCxnSpPr>
        <p:spPr>
          <a:xfrm flipH="1" rot="10800000">
            <a:off x="4737925" y="2179637"/>
            <a:ext cx="1841400" cy="18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3" name="Google Shape;2043;p149"/>
          <p:cNvSpPr txBox="1"/>
          <p:nvPr/>
        </p:nvSpPr>
        <p:spPr>
          <a:xfrm>
            <a:off x="6579325" y="3515975"/>
            <a:ext cx="28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작성 버튼 클릭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작성에 성공 시 알림창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4" name="Google Shape;2044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325" y="1462700"/>
            <a:ext cx="3926800" cy="20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5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0" name="Google Shape;2050;p15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1" name="Google Shape;2051;p15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2" name="Google Shape;2052;p15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3" name="Google Shape;2053;p15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4" name="Google Shape;2054;p150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댓글 상세 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5" name="Google Shape;205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400" y="1317871"/>
            <a:ext cx="4281001" cy="331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00" y="1185147"/>
            <a:ext cx="4514007" cy="36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50"/>
          <p:cNvSpPr txBox="1"/>
          <p:nvPr/>
        </p:nvSpPr>
        <p:spPr>
          <a:xfrm>
            <a:off x="483525" y="3928050"/>
            <a:ext cx="34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24시간이 지나면 yyyy-mm-dd로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24시간이 지나지 않으면 hh-mm-ss로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8" name="Google Shape;2058;p150"/>
          <p:cNvSpPr txBox="1"/>
          <p:nvPr/>
        </p:nvSpPr>
        <p:spPr>
          <a:xfrm>
            <a:off x="5637275" y="4485300"/>
            <a:ext cx="384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본인의 댓글일 경우 댓글 수정/삭제 버튼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59" name="Google Shape;2059;p150"/>
          <p:cNvCxnSpPr/>
          <p:nvPr/>
        </p:nvCxnSpPr>
        <p:spPr>
          <a:xfrm flipH="1">
            <a:off x="3032869" y="4509875"/>
            <a:ext cx="35325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0" name="Google Shape;2060;p150"/>
          <p:cNvCxnSpPr>
            <a:endCxn id="2061" idx="0"/>
          </p:cNvCxnSpPr>
          <p:nvPr/>
        </p:nvCxnSpPr>
        <p:spPr>
          <a:xfrm>
            <a:off x="7884259" y="4528775"/>
            <a:ext cx="1652700" cy="7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50"/>
          <p:cNvSpPr txBox="1"/>
          <p:nvPr/>
        </p:nvSpPr>
        <p:spPr>
          <a:xfrm>
            <a:off x="9335400" y="4394075"/>
            <a:ext cx="28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수정 버튼 클릭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수정 성공 시 알림창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3" name="Google Shape;2063;p150"/>
          <p:cNvSpPr txBox="1"/>
          <p:nvPr/>
        </p:nvSpPr>
        <p:spPr>
          <a:xfrm>
            <a:off x="442800" y="4713900"/>
            <a:ext cx="286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삭제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4" name="Google Shape;2064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71" y="4911938"/>
            <a:ext cx="3552936" cy="18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494" y="4979069"/>
            <a:ext cx="2661400" cy="15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9349" y="4911950"/>
            <a:ext cx="3434700" cy="1839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7" name="Google Shape;2067;p150"/>
          <p:cNvCxnSpPr/>
          <p:nvPr/>
        </p:nvCxnSpPr>
        <p:spPr>
          <a:xfrm flipH="1" rot="10800000">
            <a:off x="3039894" y="5762869"/>
            <a:ext cx="699300" cy="1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8" name="Google Shape;2068;p150"/>
          <p:cNvSpPr txBox="1"/>
          <p:nvPr/>
        </p:nvSpPr>
        <p:spPr>
          <a:xfrm>
            <a:off x="3696600" y="4851275"/>
            <a:ext cx="286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삭제 성공 시 알림창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5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4" name="Google Shape;2074;p15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5" name="Google Shape;2075;p15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6" name="Google Shape;2076;p15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7" name="Google Shape;2077;p15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8" name="Google Shape;2078;p151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글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Google Shape;207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225" y="1279075"/>
            <a:ext cx="4447326" cy="53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51"/>
          <p:cNvSpPr txBox="1"/>
          <p:nvPr/>
        </p:nvSpPr>
        <p:spPr>
          <a:xfrm>
            <a:off x="3537000" y="2288100"/>
            <a:ext cx="286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원래 제목, 내용과 실종 상태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1" name="Google Shape;2081;p151"/>
          <p:cNvSpPr txBox="1"/>
          <p:nvPr/>
        </p:nvSpPr>
        <p:spPr>
          <a:xfrm>
            <a:off x="3518975" y="5305125"/>
            <a:ext cx="319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원래 업로드한 이미지 파일 썸네일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2" name="Google Shape;2082;p151"/>
          <p:cNvCxnSpPr>
            <a:endCxn id="2083" idx="1"/>
          </p:cNvCxnSpPr>
          <p:nvPr/>
        </p:nvCxnSpPr>
        <p:spPr>
          <a:xfrm flipH="1" rot="10800000">
            <a:off x="3682625" y="2362935"/>
            <a:ext cx="3227100" cy="21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4" name="Google Shape;2084;p151"/>
          <p:cNvSpPr txBox="1"/>
          <p:nvPr/>
        </p:nvSpPr>
        <p:spPr>
          <a:xfrm>
            <a:off x="6869900" y="2884025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5" name="Google Shape;2085;p151"/>
          <p:cNvSpPr txBox="1"/>
          <p:nvPr/>
        </p:nvSpPr>
        <p:spPr>
          <a:xfrm>
            <a:off x="6912600" y="55494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6" name="Google Shape;2086;p151"/>
          <p:cNvCxnSpPr/>
          <p:nvPr/>
        </p:nvCxnSpPr>
        <p:spPr>
          <a:xfrm>
            <a:off x="10086025" y="2974300"/>
            <a:ext cx="2400" cy="88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87" name="Google Shape;2087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463" y="972050"/>
            <a:ext cx="3374163" cy="20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8321" y="3858250"/>
            <a:ext cx="3336301" cy="17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994900" y="1656800"/>
            <a:ext cx="8523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정보 조회 시 즐겨찾기 버튼을 누르면 즐겨찾기 추가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마이페이지에서 본인의 즐겨찾기 내역 조회 및 삭제 가능</a:t>
            </a:r>
            <a:endParaRPr sz="1700">
              <a:solidFill>
                <a:srgbClr val="D9D9D9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즐겨찾기는 </a:t>
            </a:r>
            <a:r>
              <a:rPr lang="en-US" sz="1700">
                <a:solidFill>
                  <a:srgbClr val="222222"/>
                </a:solidFill>
              </a:rPr>
              <a:t>중복되어 추가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가나다 순, 등록 최신순으로 정렬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관리자는 즐겨찾기를 따로 관리하지 않음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회원 탈퇴 시 또는 병원 삭제 시 데이터 자동으로 삭제됨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976725" y="15288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병원 즐겨찾기</a:t>
            </a:r>
            <a:endParaRPr b="1" sz="17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5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4" name="Google Shape;2094;p15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5" name="Google Shape;2095;p15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6" name="Google Shape;2096;p15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7" name="Google Shape;2097;p15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8" name="Google Shape;2098;p152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내가 쓴 실종 신고 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9" name="Google Shape;209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1482475"/>
            <a:ext cx="11405701" cy="47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52"/>
          <p:cNvSpPr/>
          <p:nvPr/>
        </p:nvSpPr>
        <p:spPr>
          <a:xfrm>
            <a:off x="3117500" y="2324300"/>
            <a:ext cx="753600" cy="87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1" name="Google Shape;2101;p152"/>
          <p:cNvSpPr/>
          <p:nvPr/>
        </p:nvSpPr>
        <p:spPr>
          <a:xfrm>
            <a:off x="5868225" y="5791000"/>
            <a:ext cx="1836900" cy="44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2" name="Google Shape;2102;p152"/>
          <p:cNvSpPr txBox="1"/>
          <p:nvPr/>
        </p:nvSpPr>
        <p:spPr>
          <a:xfrm>
            <a:off x="3083125" y="20195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제목과 내용으로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3" name="Google Shape;2103;p152"/>
          <p:cNvSpPr/>
          <p:nvPr/>
        </p:nvSpPr>
        <p:spPr>
          <a:xfrm>
            <a:off x="4125475" y="3021425"/>
            <a:ext cx="13284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4" name="Google Shape;2104;p152"/>
          <p:cNvSpPr txBox="1"/>
          <p:nvPr/>
        </p:nvSpPr>
        <p:spPr>
          <a:xfrm>
            <a:off x="7705125" y="5740525"/>
            <a:ext cx="307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게시물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5" name="Google Shape;2105;p152"/>
          <p:cNvSpPr txBox="1"/>
          <p:nvPr/>
        </p:nvSpPr>
        <p:spPr>
          <a:xfrm>
            <a:off x="4393400" y="2718275"/>
            <a:ext cx="30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클릭하면 상세 조회로 이동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5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1" name="Google Shape;2111;p15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2" name="Google Shape;2112;p15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3" name="Google Shape;2113;p15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4" name="Google Shape;2114;p15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5" name="Google Shape;2115;p153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FAQ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6" name="Google Shape;211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800" y="1575152"/>
            <a:ext cx="9784848" cy="395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5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2" name="Google Shape;2122;p15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3" name="Google Shape;2123;p15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4" name="Google Shape;2124;p15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5" name="Google Shape;2125;p15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6" name="Google Shape;2126;p154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ADMIN</a:t>
            </a:r>
            <a:r>
              <a:rPr lang="en-US" sz="3200"/>
              <a:t> Interface - </a:t>
            </a:r>
            <a:r>
              <a:rPr lang="en-US" sz="3200">
                <a:solidFill>
                  <a:schemeClr val="dk1"/>
                </a:solidFill>
              </a:rPr>
              <a:t>회원관리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7" name="Google Shape;212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63" y="1297650"/>
            <a:ext cx="8722525" cy="51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500" y="3899622"/>
            <a:ext cx="5019175" cy="15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5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4" name="Google Shape;2134;p15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5" name="Google Shape;2135;p15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6" name="Google Shape;2136;p15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7" name="Google Shape;2137;p15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8" name="Google Shape;2138;p155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ADMIN Interface - </a:t>
            </a:r>
            <a:r>
              <a:rPr lang="en-US" sz="3200">
                <a:solidFill>
                  <a:schemeClr val="dk1"/>
                </a:solidFill>
              </a:rPr>
              <a:t>회원관리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9" name="Google Shape;213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00" y="1520874"/>
            <a:ext cx="10367099" cy="358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575" y="2601075"/>
            <a:ext cx="8624244" cy="358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5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6" name="Google Shape;2146;p15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7" name="Google Shape;2147;p15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8" name="Google Shape;2148;p15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9" name="Google Shape;2149;p15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0" name="Google Shape;2150;p156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ADMIN Interface - </a:t>
            </a:r>
            <a:r>
              <a:rPr lang="en-US" sz="3200">
                <a:solidFill>
                  <a:schemeClr val="dk1"/>
                </a:solidFill>
              </a:rPr>
              <a:t>임시비밀번호 발급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1" name="Google Shape;215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50" y="1415650"/>
            <a:ext cx="6669699" cy="51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788" y="2703700"/>
            <a:ext cx="3955325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800" y="4150375"/>
            <a:ext cx="4581299" cy="145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100" y="2397592"/>
            <a:ext cx="4352699" cy="321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15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0" name="Google Shape;2160;p15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1" name="Google Shape;2161;p15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2" name="Google Shape;2162;p15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3" name="Google Shape;2163;p15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4" name="Google Shape;2164;p157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ADMIN Interface - </a:t>
            </a:r>
            <a:r>
              <a:rPr lang="en-US" sz="3200">
                <a:solidFill>
                  <a:schemeClr val="dk1"/>
                </a:solidFill>
              </a:rPr>
              <a:t>FAQ 관리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5" name="Google Shape;216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24" y="1531850"/>
            <a:ext cx="9474475" cy="39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075" y="3792425"/>
            <a:ext cx="4540749" cy="20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5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2" name="Google Shape;2172;p15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3" name="Google Shape;2173;p15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4" name="Google Shape;2174;p15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5" name="Google Shape;2175;p15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6" name="Google Shape;2176;p158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MEMBER</a:t>
            </a:r>
            <a:r>
              <a:rPr lang="en-US" sz="3200"/>
              <a:t> Interface - </a:t>
            </a:r>
            <a:r>
              <a:rPr lang="en-US" sz="3200">
                <a:solidFill>
                  <a:schemeClr val="dk1"/>
                </a:solidFill>
              </a:rPr>
              <a:t>쪽지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7" name="Google Shape;2177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0" y="1604375"/>
            <a:ext cx="8947599" cy="40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58"/>
          <p:cNvSpPr/>
          <p:nvPr/>
        </p:nvSpPr>
        <p:spPr>
          <a:xfrm>
            <a:off x="603350" y="1323325"/>
            <a:ext cx="2215500" cy="878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버튼 클릭시 리스틍 각각의 헤당하는 메뉴의 쪽지를 띄워줌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79" name="Google Shape;2179;p158"/>
          <p:cNvCxnSpPr>
            <a:stCxn id="2178" idx="3"/>
          </p:cNvCxnSpPr>
          <p:nvPr/>
        </p:nvCxnSpPr>
        <p:spPr>
          <a:xfrm>
            <a:off x="2818850" y="1762675"/>
            <a:ext cx="135330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0" name="Google Shape;2180;p158"/>
          <p:cNvSpPr/>
          <p:nvPr/>
        </p:nvSpPr>
        <p:spPr>
          <a:xfrm>
            <a:off x="285025" y="3515400"/>
            <a:ext cx="2946300" cy="878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제목을 클릭시 쪽지가 팝업으로 생성 조회가 된 쪽지는 검은색 미조회인 쪽지는 파란색으로 표시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81" name="Google Shape;2181;p158"/>
          <p:cNvCxnSpPr/>
          <p:nvPr/>
        </p:nvCxnSpPr>
        <p:spPr>
          <a:xfrm>
            <a:off x="1758175" y="4394100"/>
            <a:ext cx="25068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59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header.jsp</a:t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7" name="Google Shape;2187;p15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8" name="Google Shape;2188;p15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9" name="Google Shape;2189;p15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0" name="Google Shape;2190;p15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1" name="Google Shape;2191;p159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MEMBER Interface - </a:t>
            </a:r>
            <a:r>
              <a:rPr lang="en-US" sz="3200">
                <a:solidFill>
                  <a:schemeClr val="dk1"/>
                </a:solidFill>
              </a:rPr>
              <a:t>쪽지 전송 및 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2" name="Google Shape;219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700" y="3184325"/>
            <a:ext cx="3121375" cy="33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159"/>
          <p:cNvSpPr/>
          <p:nvPr/>
        </p:nvSpPr>
        <p:spPr>
          <a:xfrm>
            <a:off x="1042325" y="3613025"/>
            <a:ext cx="3121500" cy="585000"/>
          </a:xfrm>
          <a:prstGeom prst="wedgeRectCallout">
            <a:avLst>
              <a:gd fmla="val -22147" name="adj1"/>
              <a:gd fmla="val -123286" name="adj2"/>
            </a:avLst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제목을 클릭하거나 알람창의 요소를 클릭하면 팝업으로 실행됨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4" name="Google Shape;2194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67" y="1342675"/>
            <a:ext cx="3568922" cy="8787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2195" name="Google Shape;2195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7400" y="906550"/>
            <a:ext cx="3371826" cy="381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159"/>
          <p:cNvSpPr/>
          <p:nvPr/>
        </p:nvSpPr>
        <p:spPr>
          <a:xfrm>
            <a:off x="4908650" y="1489525"/>
            <a:ext cx="3121500" cy="585000"/>
          </a:xfrm>
          <a:prstGeom prst="wedgeRectCallout">
            <a:avLst>
              <a:gd fmla="val 62774" name="adj1"/>
              <a:gd fmla="val -4175" name="adj2"/>
            </a:avLst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답장 버튼을 클릭시 제목에 원 쪽지의 RE: 와 번호표시가 붙는다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7" name="Google Shape;2197;p159"/>
          <p:cNvSpPr/>
          <p:nvPr/>
        </p:nvSpPr>
        <p:spPr>
          <a:xfrm>
            <a:off x="7838850" y="5498325"/>
            <a:ext cx="3568800" cy="585000"/>
          </a:xfrm>
          <a:prstGeom prst="wedgeRectCallout">
            <a:avLst>
              <a:gd fmla="val -67478" name="adj1"/>
              <a:gd fmla="val -10500" name="adj2"/>
            </a:avLst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보관을 클릭하거나 삭제를 클릭시 작업이 이루어지고 난 후에 즉시 팝업창이 닫힘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8" name="Google Shape;2198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975" y="2336925"/>
            <a:ext cx="7299595" cy="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6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4" name="Google Shape;2204;p16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5" name="Google Shape;2205;p16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6" name="Google Shape;2206;p16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7" name="Google Shape;2207;p160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회원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8" name="Google Shape;220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825" y="1181975"/>
            <a:ext cx="9138349" cy="53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6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4" name="Google Shape;2214;p16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5" name="Google Shape;2215;p16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6" name="Google Shape;2216;p16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7" name="Google Shape;2217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00" y="1232600"/>
            <a:ext cx="10541351" cy="52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61"/>
          <p:cNvSpPr txBox="1"/>
          <p:nvPr/>
        </p:nvSpPr>
        <p:spPr>
          <a:xfrm>
            <a:off x="378498" y="490550"/>
            <a:ext cx="7731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병원관계자</a:t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976725" y="16812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쪽지</a:t>
            </a:r>
            <a:endParaRPr b="1" sz="1700"/>
          </a:p>
        </p:txBody>
      </p:sp>
      <p:sp>
        <p:nvSpPr>
          <p:cNvPr id="281" name="Google Shape;281;p27"/>
          <p:cNvSpPr txBox="1"/>
          <p:nvPr/>
        </p:nvSpPr>
        <p:spPr>
          <a:xfrm>
            <a:off x="935500" y="2026225"/>
            <a:ext cx="9558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일단 쪽지의 기본 전제는 보낼 대상의 아이디를 클릭해서 팝업 형태의 쪽지 전송 페이지로 진입한다음 전송이 기본골조</a:t>
            </a:r>
            <a:endParaRPr sz="12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쪽지함의 기본 구성은 받은 쪽지함 보낸 쪽지함 보관함 이렇게 구성된다 클릭시 리스트로 나오게 된다</a:t>
            </a:r>
            <a:endParaRPr sz="12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쪽지 자체의 기능으로는 일반적인 전송과 받은 쪽지의 답장 기능이 존재한다.</a:t>
            </a:r>
            <a:endParaRPr sz="12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자신의 쪽지함은  작업 수행후 재갱신 되도록 하고 별도로 새로고침시 select 도 가능하다</a:t>
            </a:r>
            <a:endParaRPr sz="1200"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</a:rPr>
              <a:t>기본적으로 search 해오는 카테고리 값은 받은 쪽지함이 default 값이다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쪽지가 도착했을때 알람란에 데이터를 추가한다 클릭시 해당 쪽지로 이동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22222"/>
                </a:solidFill>
              </a:rPr>
              <a:t>	</a:t>
            </a:r>
            <a:endParaRPr b="1"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-US" sz="1200">
                <a:solidFill>
                  <a:srgbClr val="222222"/>
                </a:solidFill>
              </a:rPr>
              <a:t>쪽지를 삭제하기 위해서는 직접 들어간 후 일일히 삭제하도록 한다 그리고 보관도 마찬가지로 직접 들어가서 보관 버튼을 눌러줘야 저장하도록 함	</a:t>
            </a:r>
            <a:endParaRPr b="1"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22222"/>
                </a:solidFill>
              </a:rPr>
              <a:t> </a:t>
            </a:r>
            <a:endParaRPr b="1"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6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4" name="Google Shape;2224;p16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5" name="Google Shape;2225;p16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6" name="Google Shape;2226;p16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7" name="Google Shape;2227;p162"/>
          <p:cNvSpPr txBox="1"/>
          <p:nvPr/>
        </p:nvSpPr>
        <p:spPr>
          <a:xfrm>
            <a:off x="378501" y="490550"/>
            <a:ext cx="98115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분양게시판(사진첨부 + 댓글)</a:t>
            </a:r>
            <a:endParaRPr sz="3200"/>
          </a:p>
        </p:txBody>
      </p:sp>
      <p:pic>
        <p:nvPicPr>
          <p:cNvPr id="2228" name="Google Shape;222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5" y="1286150"/>
            <a:ext cx="11233275" cy="51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6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4" name="Google Shape;2234;p16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5" name="Google Shape;2235;p16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6" name="Google Shape;2236;p16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7" name="Google Shape;2237;p163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리뷰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8" name="Google Shape;223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00" y="1485925"/>
            <a:ext cx="11189426" cy="48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6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4" name="Google Shape;2244;p16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5" name="Google Shape;2245;p16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6" name="Google Shape;2246;p16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7" name="Google Shape;2247;p164"/>
          <p:cNvSpPr txBox="1"/>
          <p:nvPr/>
        </p:nvSpPr>
        <p:spPr>
          <a:xfrm>
            <a:off x="378495" y="515325"/>
            <a:ext cx="111141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반려동물 동반지도 / 찜하기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8" name="Google Shape;2248;p164"/>
          <p:cNvPicPr preferRelativeResize="0"/>
          <p:nvPr/>
        </p:nvPicPr>
        <p:blipFill rotWithShape="1">
          <a:blip r:embed="rId3">
            <a:alphaModFix/>
          </a:blip>
          <a:srcRect b="1293" l="0" r="34636" t="0"/>
          <a:stretch/>
        </p:blipFill>
        <p:spPr>
          <a:xfrm>
            <a:off x="2185775" y="1250450"/>
            <a:ext cx="7820449" cy="53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6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4" name="Google Shape;2254;p16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5" name="Google Shape;2255;p16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6" name="Google Shape;2256;p16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7" name="Google Shape;2257;p16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FAQ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8" name="Google Shape;2258;p165"/>
          <p:cNvPicPr preferRelativeResize="0"/>
          <p:nvPr/>
        </p:nvPicPr>
        <p:blipFill rotWithShape="1">
          <a:blip r:embed="rId3">
            <a:alphaModFix/>
          </a:blip>
          <a:srcRect b="18207" l="63892" r="0" t="0"/>
          <a:stretch/>
        </p:blipFill>
        <p:spPr>
          <a:xfrm>
            <a:off x="3473950" y="1301450"/>
            <a:ext cx="4947126" cy="51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6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4" name="Google Shape;2264;p16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5" name="Google Shape;2265;p16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6" name="Google Shape;2266;p16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7" name="Google Shape;2267;p16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클래스다이어그램-예약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8" name="Google Shape;226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50" y="1305075"/>
            <a:ext cx="9451201" cy="53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6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4" name="Google Shape;2274;p16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5" name="Google Shape;2275;p16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6" name="Google Shape;2276;p16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7" name="Google Shape;2277;p16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클래스다이어그램-진료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8" name="Google Shape;227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411" y="1386625"/>
            <a:ext cx="9029125" cy="516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16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4" name="Google Shape;2284;p16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5" name="Google Shape;2285;p16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6" name="Google Shape;2286;p16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7" name="Google Shape;2287;p16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클래스다이어그램-즐겨찾기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8" name="Google Shape;228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423" y="1543050"/>
            <a:ext cx="7180001" cy="46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6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4" name="Google Shape;2294;p16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5" name="Google Shape;2295;p16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6" name="Google Shape;2296;p16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7" name="Google Shape;2297;p169"/>
          <p:cNvSpPr txBox="1"/>
          <p:nvPr/>
        </p:nvSpPr>
        <p:spPr>
          <a:xfrm>
            <a:off x="378498" y="515325"/>
            <a:ext cx="8004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클래스다이어그램-실종신고(+파일첨부)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8" name="Google Shape;2298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912" y="1241000"/>
            <a:ext cx="7416175" cy="53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17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4" name="Google Shape;2304;p17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5" name="Google Shape;2305;p17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6" name="Google Shape;2306;p17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7" name="Google Shape;2307;p170"/>
          <p:cNvSpPr txBox="1"/>
          <p:nvPr/>
        </p:nvSpPr>
        <p:spPr>
          <a:xfrm>
            <a:off x="378500" y="515325"/>
            <a:ext cx="644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클래스다이어그램-실종신고 댓글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8" name="Google Shape;230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950" y="1347275"/>
            <a:ext cx="8777275" cy="52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7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4" name="Google Shape;2314;p17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5" name="Google Shape;2315;p17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6" name="Google Shape;2316;p17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7" name="Google Shape;2317;p171"/>
          <p:cNvSpPr txBox="1"/>
          <p:nvPr/>
        </p:nvSpPr>
        <p:spPr>
          <a:xfrm>
            <a:off x="378500" y="515325"/>
            <a:ext cx="101838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자랑 게시판(1){파일첨부 + 추천}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8" name="Google Shape;231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75" y="1121750"/>
            <a:ext cx="10689174" cy="49319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996000" y="1664125"/>
            <a:ext cx="99687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로그인한 회원은 글을 작성할 수 있고 다른 회원들이 댓글을 달 수 있음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게시글 상세 조회에서 댓글 목록 조회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로그인하지 않은 비회원은 글 목록만 조회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마이페이지에서 본인이 작성한 실종 신고 글의 목록과 상세 조회가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주인을 찾은 경우 글 수정에서 실종 상태를 직접 수정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글 작성, 본인의 글 수정/삭제, 댓글 작성, 본인의 댓글 수정/삭제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글 작성 시 이미지 파일 여러장 올릴 수 있음(이미지를 제외한 다른 파일은 업로드 불가)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모든 게시글 수정/삭제 및 댓글을 수정/삭제 가능</a:t>
            </a:r>
            <a:endParaRPr sz="1700">
              <a:solidFill>
                <a:srgbClr val="222222"/>
              </a:solidFill>
              <a:highlight>
                <a:srgbClr val="00FFFF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제목과 내용을 기준으로 검색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 탈퇴 시 자동으로 글도 삭제됨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976725" y="15288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실종 신고 게시판</a:t>
            </a:r>
            <a:endParaRPr b="1" sz="17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7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4" name="Google Shape;2324;p17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5" name="Google Shape;2325;p17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6" name="Google Shape;2326;p17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7" name="Google Shape;2327;p172"/>
          <p:cNvSpPr txBox="1"/>
          <p:nvPr/>
        </p:nvSpPr>
        <p:spPr>
          <a:xfrm>
            <a:off x="378500" y="515325"/>
            <a:ext cx="101838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자랑 게시판(2){파일첨부 + 추천}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8" name="Google Shape;2328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25" y="1305625"/>
            <a:ext cx="11087101" cy="52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7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4" name="Google Shape;2334;p17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5" name="Google Shape;2335;p17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6" name="Google Shape;2336;p17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7" name="Google Shape;2337;p173"/>
          <p:cNvSpPr txBox="1"/>
          <p:nvPr/>
        </p:nvSpPr>
        <p:spPr>
          <a:xfrm>
            <a:off x="378500" y="515325"/>
            <a:ext cx="10892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커넥팅 게시판(1){</a:t>
            </a:r>
            <a:r>
              <a:rPr lang="en-US" sz="2500"/>
              <a:t>파일첨부 + 추천 + 필터링</a:t>
            </a:r>
            <a:r>
              <a:rPr lang="en-US" sz="3200"/>
              <a:t>}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8" name="Google Shape;233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00" y="1350502"/>
            <a:ext cx="11669375" cy="523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7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4" name="Google Shape;2344;p17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5" name="Google Shape;2345;p17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6" name="Google Shape;2346;p17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7" name="Google Shape;2347;p174"/>
          <p:cNvSpPr txBox="1"/>
          <p:nvPr/>
        </p:nvSpPr>
        <p:spPr>
          <a:xfrm>
            <a:off x="378500" y="515325"/>
            <a:ext cx="10892700" cy="1077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클래스다이어그램 - 커넥팅 게시판(2){</a:t>
            </a:r>
            <a:r>
              <a:rPr lang="en-US" sz="2500">
                <a:solidFill>
                  <a:schemeClr val="dk1"/>
                </a:solidFill>
              </a:rPr>
              <a:t>파일첨부 + 추천 + 필터링</a:t>
            </a:r>
            <a:r>
              <a:rPr lang="en-US" sz="3200">
                <a:solidFill>
                  <a:schemeClr val="dk1"/>
                </a:solidFill>
              </a:rPr>
              <a:t>}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/>
          </a:p>
        </p:txBody>
      </p:sp>
      <p:pic>
        <p:nvPicPr>
          <p:cNvPr id="2348" name="Google Shape;234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550" y="1344075"/>
            <a:ext cx="10071998" cy="50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7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4" name="Google Shape;2354;p17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5" name="Google Shape;2355;p17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6" name="Google Shape;2356;p17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7" name="Google Shape;2357;p17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동물병원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8" name="Google Shape;23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50" y="1237975"/>
            <a:ext cx="9884551" cy="50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7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4" name="Google Shape;2364;p17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5" name="Google Shape;2365;p17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6" name="Google Shape;2366;p17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7" name="Google Shape;2367;p17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쪽지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8" name="Google Shape;2368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800" y="1237975"/>
            <a:ext cx="7653851" cy="50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177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4" name="Google Shape;2374;p17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5" name="Google Shape;2375;p17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6" name="Google Shape;2376;p17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7" name="Google Shape;2377;p17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8" name="Google Shape;2378;p177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177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6000">
                <a:solidFill>
                  <a:schemeClr val="dk1"/>
                </a:solidFill>
              </a:rPr>
              <a:t>4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0" name="Google Shape;2380;p177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81" name="Google Shape;2381;p177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DB 설계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78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7" name="Google Shape;2387;p17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8" name="Google Shape;2388;p17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9" name="Google Shape;2389;p17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0" name="Google Shape;2390;p178"/>
          <p:cNvSpPr txBox="1"/>
          <p:nvPr/>
        </p:nvSpPr>
        <p:spPr>
          <a:xfrm>
            <a:off x="378500" y="536850"/>
            <a:ext cx="4915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/ 뷰 / 트리거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1" name="Google Shape;2391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099" y="1292325"/>
            <a:ext cx="7594399" cy="51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79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7" name="Google Shape;2397;p17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8" name="Google Shape;2398;p17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9" name="Google Shape;2399;p17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0" name="Google Shape;2400;p179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1" name="Google Shape;2401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12" y="1398450"/>
            <a:ext cx="11479776" cy="46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0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7" name="Google Shape;2407;p18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8" name="Google Shape;2408;p18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9" name="Google Shape;2409;p18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0" name="Google Shape;2410;p180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11" name="Google Shape;2411;p180"/>
          <p:cNvGraphicFramePr/>
          <p:nvPr/>
        </p:nvGraphicFramePr>
        <p:xfrm>
          <a:off x="454625" y="144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752950"/>
                <a:gridCol w="1545125"/>
                <a:gridCol w="1951750"/>
                <a:gridCol w="1165625"/>
                <a:gridCol w="605400"/>
                <a:gridCol w="722875"/>
                <a:gridCol w="1219850"/>
                <a:gridCol w="2249925"/>
              </a:tblGrid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PETMAP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rowSpan="1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 동반가능 지도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FCLTY_NM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CTGRY_ONE_NM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카테고리1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CTGRY_TWO_NM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카테고리2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VARCHAR2(128)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CTGRY_THREE_NM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카테고리3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VARCHAR2(128)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LC_LA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위도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LC_LO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경도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ZIP_NO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우편번호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RDNMADR_NM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도로명주소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LNM_ADDR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지번주소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TEL_NO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전화번호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VARCHAR2(40)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HMPG_URL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홈페이지URL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RSTDE_GUID_CN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휴무일 안내내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OPER_TIME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영업시간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PARKNG_POSBL_AT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주차가능여부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UTILIIZA_PRC_CN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이용가격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PET_LMTT_MTR_CN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반려동물제한사항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15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PLACE_NO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장소번호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LIKES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찜하기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PLACE_NO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장소번호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날짜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81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7" name="Google Shape;2417;p18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8" name="Google Shape;2418;p18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9" name="Google Shape;2419;p18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0" name="Google Shape;2420;p181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1" name="Google Shape;2421;p181"/>
          <p:cNvGraphicFramePr/>
          <p:nvPr/>
        </p:nvGraphicFramePr>
        <p:xfrm>
          <a:off x="598050" y="151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691750"/>
                <a:gridCol w="1491175"/>
                <a:gridCol w="1883600"/>
                <a:gridCol w="1124925"/>
                <a:gridCol w="584275"/>
                <a:gridCol w="697625"/>
                <a:gridCol w="1177275"/>
                <a:gridCol w="2171375"/>
              </a:tblGrid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STAFF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EA4335"/>
                          </a:solidFill>
                        </a:rPr>
                        <a:t>SID</a:t>
                      </a:r>
                      <a:endParaRPr sz="1000">
                        <a:solidFill>
                          <a:srgbClr val="EA433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 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346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 비밀번호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대표자명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SPHONE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연락처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SEMAIL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COMPANYNUM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사업자등록번호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가입일자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IMG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사업자등록증사본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ENABLED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활성화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CHAR(1)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DEFALUT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STAFF_AUTH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 권한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SID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 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STAFF_AUTH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AUTH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권한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'ROLE_STAFF'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19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REVIEW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RNO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REV_NO_SEQ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ID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 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별점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VARCHAR2(400)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1019425" y="1596750"/>
            <a:ext cx="9641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커넥팅</a:t>
            </a:r>
            <a:r>
              <a:rPr b="1" lang="en-US" sz="1700"/>
              <a:t>게시판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목록은 분류, 제목, 글쓴이, 등록일, 조회수, 추천수, 내가 쓴 게시글 버튼이 표시된다.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제목, 내용, 작성자, 제목+작성자, 생물의 종으로 검색할 수 있다.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회원,병원관계자, 관리자는 게시물을 작성할 수 있다.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수정은 본인만, 삭제는 본인과 관리자만 가능하다.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게시물 작성 시 1차 분류와 2차 분류를 선택해야하고 제목과 내용을 공백 없이 작성해야 한다.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추천은 한 글에 1번씩만, 중복 추천이 불가능하며 본인 게시물은 추천할 수 없다.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게시물에 첨부 된 파일은 클릭 시 원본 이미지 파일이 표시되며, 다운로드 가능하다.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82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7" name="Google Shape;2427;p18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8" name="Google Shape;2428;p18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9" name="Google Shape;2429;p18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0" name="Google Shape;2430;p182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1" name="Google Shape;2431;p182"/>
          <p:cNvGraphicFramePr/>
          <p:nvPr/>
        </p:nvGraphicFramePr>
        <p:xfrm>
          <a:off x="514900" y="14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734400"/>
                <a:gridCol w="1528775"/>
                <a:gridCol w="1931075"/>
                <a:gridCol w="1153275"/>
                <a:gridCol w="599000"/>
                <a:gridCol w="715225"/>
                <a:gridCol w="1206950"/>
                <a:gridCol w="22261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BOONYANG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11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분양게시판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BYNO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BYNO_SEQ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ID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분양상태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KIND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분류(동물)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GENDER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성별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나이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REPLYCNT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댓글개수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IMG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분양이미지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BY_ATTACH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 사진첨부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BYNO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UUID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UPFOLDER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폴더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BY_REPLY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분양게시판 댓글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BYRNO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BYR_NO_SEQ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BYNO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ID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VARCHAR2(400)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BYRREGDATE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83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7" name="Google Shape;2437;p18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8" name="Google Shape;2438;p18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9" name="Google Shape;2439;p18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0" name="Google Shape;2440;p183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41" name="Google Shape;2441;p183"/>
          <p:cNvGraphicFramePr/>
          <p:nvPr/>
        </p:nvGraphicFramePr>
        <p:xfrm>
          <a:off x="630675" y="141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698200"/>
                <a:gridCol w="1496875"/>
                <a:gridCol w="1890775"/>
                <a:gridCol w="1129225"/>
                <a:gridCol w="586500"/>
                <a:gridCol w="700300"/>
                <a:gridCol w="1181725"/>
                <a:gridCol w="2179650"/>
              </a:tblGrid>
              <a:tr h="19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MARK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즐겨찾기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MNO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즐겨찾기번호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MARK_SEQ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ID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9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RESERV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RVNO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ID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RVDATE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RVTIME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PETSPECIES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PETGENDER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반려동물성별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PETNOTE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반려동물특이사항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9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TREAT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TNO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ID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RVNO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74151"/>
                          </a:solidFill>
                        </a:rPr>
                        <a:t>TDATE</a:t>
                      </a:r>
                      <a:endParaRPr sz="1000">
                        <a:solidFill>
                          <a:srgbClr val="37415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74151"/>
                          </a:solidFill>
                        </a:rPr>
                        <a:t>TTIME</a:t>
                      </a:r>
                      <a:endParaRPr sz="1000">
                        <a:solidFill>
                          <a:srgbClr val="37415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74151"/>
                          </a:solidFill>
                        </a:rPr>
                        <a:t>TNOTE</a:t>
                      </a:r>
                      <a:endParaRPr sz="1000">
                        <a:solidFill>
                          <a:srgbClr val="37415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74151"/>
                          </a:solidFill>
                        </a:rPr>
                        <a:t>DELCHECK</a:t>
                      </a:r>
                      <a:endParaRPr sz="1000">
                        <a:solidFill>
                          <a:srgbClr val="37415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삭제체크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CHAR(1)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84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7" name="Google Shape;2447;p18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8" name="Google Shape;2448;p18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9" name="Google Shape;2449;p18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0" name="Google Shape;2450;p184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51" name="Google Shape;2451;p184"/>
          <p:cNvGraphicFramePr/>
          <p:nvPr/>
        </p:nvGraphicFramePr>
        <p:xfrm>
          <a:off x="758975" y="15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628525"/>
                <a:gridCol w="1435475"/>
                <a:gridCol w="1813225"/>
                <a:gridCol w="1082900"/>
                <a:gridCol w="562425"/>
                <a:gridCol w="671550"/>
                <a:gridCol w="1133250"/>
                <a:gridCol w="2090225"/>
              </a:tblGrid>
              <a:tr h="19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SILJONG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실종신고게시판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SJNO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SJSTATE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실종상태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SJHIT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실종조회수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SJREPLYCNT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실종댓글수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SJIMG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실종이미지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9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SJ_REPLY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실종신고댓글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SJRNO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실종댓글번호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SJNO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실종댓글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SJRREGDATE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실종댓글작성일자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SJ_ATTACH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실종신고 첨부파일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UUID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UPFOLDER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폴더 경로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SJNO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85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7" name="Google Shape;2457;p18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8" name="Google Shape;2458;p18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9" name="Google Shape;2459;p18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60" name="Google Shape;2460;p185"/>
          <p:cNvGraphicFramePr/>
          <p:nvPr/>
        </p:nvGraphicFramePr>
        <p:xfrm>
          <a:off x="624725" y="203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671100"/>
                <a:gridCol w="1472975"/>
                <a:gridCol w="1860625"/>
                <a:gridCol w="1111200"/>
                <a:gridCol w="577125"/>
                <a:gridCol w="689125"/>
                <a:gridCol w="1162875"/>
                <a:gridCol w="2144875"/>
              </a:tblGrid>
              <a:tr h="18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ANIMALHOSP_MAIN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rowSpan="1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메인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사업장명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LICENSE_DATE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인허가 날짜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SALES_STATUS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영업상태명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CLOSED_DATE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폐업일자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32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HSOP_ROADNAME_ADDRESS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소재지 도로명주소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HOSP_NUMBER_ADDRESS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소재지 지번주소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HSOP_POSTNUM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소재지 우편번호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A_LATITUDE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WGS84 위도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A_HARDNESS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WGS84 경도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ANIMALHOSP_PIC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ANIMALHOSP_OPEN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영업시간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ANIMALHOSP_REST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휴무일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STAR_TOTAL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별점 총합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RV_CNT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 숫자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61" name="Google Shape;2461;p185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86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7" name="Google Shape;2467;p18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8" name="Google Shape;2468;p18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9" name="Google Shape;2469;p18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0" name="Google Shape;2470;p186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71" name="Google Shape;2471;p186"/>
          <p:cNvGraphicFramePr/>
          <p:nvPr/>
        </p:nvGraphicFramePr>
        <p:xfrm>
          <a:off x="637100" y="228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671100"/>
                <a:gridCol w="1472975"/>
                <a:gridCol w="1860625"/>
                <a:gridCol w="1111200"/>
                <a:gridCol w="577125"/>
                <a:gridCol w="689125"/>
                <a:gridCol w="1162875"/>
                <a:gridCol w="2144875"/>
              </a:tblGrid>
              <a:tr h="18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NOTE_MAIN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쪽지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쪽지 고유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NOTE_RECIPIENT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수신인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NOTE_SENDER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발신인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보낸 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187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7" name="Google Shape;2477;p18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8" name="Google Shape;2478;p18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9" name="Google Shape;2479;p18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0" name="Google Shape;2480;p187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81" name="Google Shape;2481;p187"/>
          <p:cNvGraphicFramePr/>
          <p:nvPr/>
        </p:nvGraphicFramePr>
        <p:xfrm>
          <a:off x="546763" y="187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734975"/>
                <a:gridCol w="1529275"/>
                <a:gridCol w="1931725"/>
                <a:gridCol w="1153675"/>
                <a:gridCol w="599200"/>
                <a:gridCol w="715450"/>
                <a:gridCol w="1207325"/>
                <a:gridCol w="22268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BRAGGING_BOARD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조회수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RECOMMENDCNT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추천수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등록일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UPDATE_DATE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수정일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BRAGGING_ATTACH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첨부파일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UPLOADPATH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폴더 경로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FILETYPE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타입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CHAR(1)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BRAGGING_RECOMMEND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추천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추천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BRAGGING_RECOMMEND_SEQ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BRAGGING_RECOMMEND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사용자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BRAGGING_RECOMMEND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188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7" name="Google Shape;2487;p18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8" name="Google Shape;2488;p18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9" name="Google Shape;2489;p18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0" name="Google Shape;2490;p188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91" name="Google Shape;2491;p188"/>
          <p:cNvGraphicFramePr/>
          <p:nvPr/>
        </p:nvGraphicFramePr>
        <p:xfrm>
          <a:off x="630663" y="148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698200"/>
                <a:gridCol w="1496875"/>
                <a:gridCol w="1890775"/>
                <a:gridCol w="1129225"/>
                <a:gridCol w="586500"/>
                <a:gridCol w="700300"/>
                <a:gridCol w="1181725"/>
                <a:gridCol w="21796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CONNECTING_BOARD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커넥팅게시판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조회수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RECOMMENDCNT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추천수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등록일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UPDATE_DATE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수정일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CLASSIFICATION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분류화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SEGMENTATION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세분화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CONNECTING_ATTACH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커넥팅게시판 첨부파일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커넥팅게시판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UPLOADPATH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폴더 경로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FILETYPE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타입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CHAR(1)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CONNECTING_RECOMMEND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커넥팅게시판 추천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추천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CONNECTING_RECOMMEND_SEQ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CONNECTING_RECOMMEND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사용자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CONNECTING_RECOMMEND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89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7" name="Google Shape;2497;p18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8" name="Google Shape;2498;p18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9" name="Google Shape;2499;p18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0" name="Google Shape;2500;p189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뷰 / 트리거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1" name="Google Shape;250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650" y="4677988"/>
            <a:ext cx="7258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538" y="1331350"/>
            <a:ext cx="8114269" cy="31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90"/>
          <p:cNvSpPr/>
          <p:nvPr/>
        </p:nvSpPr>
        <p:spPr>
          <a:xfrm>
            <a:off x="191298" y="243043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8" name="Google Shape;2508;p190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9" name="Google Shape;2509;p190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0" name="Google Shape;2510;p190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1" name="Google Shape;2511;p190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ERD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2" name="Google Shape;2512;p190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801050" y="1301475"/>
            <a:ext cx="10589875" cy="51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91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19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9" name="Google Shape;2519;p19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0" name="Google Shape;2520;p19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1" name="Google Shape;2521;p19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2" name="Google Shape;2522;p191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91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6000">
                <a:solidFill>
                  <a:schemeClr val="dk1"/>
                </a:solidFill>
              </a:rPr>
              <a:t>5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4" name="Google Shape;2524;p191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25" name="Google Shape;2525;p191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시연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3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1019425" y="1596750"/>
            <a:ext cx="9641100" cy="4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분양게시판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목록은 대표사진, 제목, 동물종, 분양상태, 작성일자가 표시됨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제목, 동물종으로 검색할 수 있음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회원은 게시물을 작성 가능, 비회원은 불가능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게시물은 제목, 대표사진 , 동물종, 성별, 나이, 내용 필수항목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대표사진 외에 추가사진은 선택항목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비회원은 게시물 조회만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본인이 작성한 게시물 수정, 삭제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회원은 댓글 작성 , 수정, 삭제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분양이 완료되면 마이페이지의 분양목록에서 분양상태를 완료로 수정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관리자는 부적절한 게시물을 수정, 삭제 가능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92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1" name="Google Shape;2531;p19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2" name="Google Shape;2532;p19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3" name="Google Shape;2533;p19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4" name="Google Shape;2534;p192"/>
          <p:cNvSpPr/>
          <p:nvPr/>
        </p:nvSpPr>
        <p:spPr>
          <a:xfrm>
            <a:off x="3338382" y="2736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감사합니다!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  <p:sp>
        <p:nvSpPr>
          <p:cNvPr id="2535" name="Google Shape;2535;p192"/>
          <p:cNvSpPr txBox="1"/>
          <p:nvPr/>
        </p:nvSpPr>
        <p:spPr>
          <a:xfrm>
            <a:off x="1295400" y="601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https://github.com/jjuyo/medipaw</a:t>
            </a:r>
            <a:endParaRPr/>
          </a:p>
        </p:txBody>
      </p:sp>
      <p:pic>
        <p:nvPicPr>
          <p:cNvPr id="2536" name="Google Shape;2536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791200"/>
            <a:ext cx="777075" cy="7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3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1019425" y="1596750"/>
            <a:ext cx="9641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자랑</a:t>
            </a:r>
            <a:r>
              <a:rPr b="1" lang="en-US" sz="1700"/>
              <a:t>게시판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목록은 제목, 글쓴이, 등록일, 조회수, 추천수,</a:t>
            </a:r>
            <a:r>
              <a:rPr lang="en-US" sz="1700">
                <a:solidFill>
                  <a:schemeClr val="dk1"/>
                </a:solidFill>
              </a:rPr>
              <a:t>내가 쓴 게시글 버튼</a:t>
            </a:r>
            <a:r>
              <a:rPr lang="en-US" sz="1700"/>
              <a:t>이</a:t>
            </a:r>
            <a:r>
              <a:rPr lang="en-US" sz="1700"/>
              <a:t> 표시된다.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제목, 내용, 작성자, 제목+작성자로 검색할 수 있다.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회원,병원관계자, 관리자는 게시물을 작성할 수 있다.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수정은 본인만, 삭제는 본인과 관리자만 가능하다.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게시물은 제목과 내용을 공백 없이 작성해야 한다.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추천은 한 글에 1번씩만, 중복 추천이 불가능하며 본인 게시물은 추천할 수 없다.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게시물에 첨부 된 파일은 클릭 시 원본 이미지 파일이 표시되며, 다운로드 가능하다.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557848" y="408611"/>
            <a:ext cx="4281055" cy="558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78505" y="536838"/>
            <a:ext cx="4281055" cy="5847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032689" y="2421177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4"/>
          <p:cNvCxnSpPr/>
          <p:nvPr/>
        </p:nvCxnSpPr>
        <p:spPr>
          <a:xfrm>
            <a:off x="960556" y="3039312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/>
          <p:nvPr/>
        </p:nvSpPr>
        <p:spPr>
          <a:xfrm>
            <a:off x="366611" y="3117230"/>
            <a:ext cx="2015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착수 및 분석</a:t>
            </a:r>
            <a:endParaRPr b="1" sz="20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1.  </a:t>
            </a:r>
            <a:r>
              <a:rPr b="1" lang="en-US" sz="1500">
                <a:solidFill>
                  <a:srgbClr val="323F4F"/>
                </a:solidFill>
              </a:rPr>
              <a:t>시스템 개요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2. 개발 환경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3. 요구사항 정의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4. 주요 기능 / 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업무분담</a:t>
            </a:r>
            <a:endParaRPr b="1" sz="1500">
              <a:solidFill>
                <a:srgbClr val="323F4F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276844" y="2421177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3204711" y="3039312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4"/>
          <p:cNvSpPr/>
          <p:nvPr/>
        </p:nvSpPr>
        <p:spPr>
          <a:xfrm>
            <a:off x="2610766" y="3117230"/>
            <a:ext cx="2015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설계</a:t>
            </a:r>
            <a:endParaRPr b="1" sz="20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    5. 프로젝트 일정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6. 메뉴 구조도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7. 기능 정의</a:t>
            </a:r>
            <a:endParaRPr b="1" sz="1500">
              <a:solidFill>
                <a:srgbClr val="323F4F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620477" y="2421177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14"/>
          <p:cNvCxnSpPr/>
          <p:nvPr/>
        </p:nvCxnSpPr>
        <p:spPr>
          <a:xfrm>
            <a:off x="5548344" y="3039312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14"/>
          <p:cNvSpPr/>
          <p:nvPr/>
        </p:nvSpPr>
        <p:spPr>
          <a:xfrm>
            <a:off x="4792700" y="3137525"/>
            <a:ext cx="24153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화면 / 클래스 설계</a:t>
            </a:r>
            <a:endParaRPr b="1" sz="20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8. 화면 목록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9. 화면 흐름도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10. USER INTERFACE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11. 클래스 다이어그램</a:t>
            </a:r>
            <a:endParaRPr b="1" sz="1500">
              <a:solidFill>
                <a:srgbClr val="323F4F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192710" y="2429865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4"/>
          <p:cNvCxnSpPr/>
          <p:nvPr/>
        </p:nvCxnSpPr>
        <p:spPr>
          <a:xfrm>
            <a:off x="8120577" y="3048000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14"/>
          <p:cNvSpPr/>
          <p:nvPr/>
        </p:nvSpPr>
        <p:spPr>
          <a:xfrm>
            <a:off x="7069422" y="3125925"/>
            <a:ext cx="291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DB 설계</a:t>
            </a:r>
            <a:endParaRPr b="1" sz="20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12. 테이블/뷰/트리거 목록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13. 테이블/뷰/트리거 정의서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14. ERD </a:t>
            </a:r>
            <a:endParaRPr b="1" sz="1500">
              <a:solidFill>
                <a:srgbClr val="323F4F"/>
              </a:solidFill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0363435" y="2421165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>
                <a:solidFill>
                  <a:schemeClr val="dk1"/>
                </a:solidFill>
              </a:rPr>
              <a:t>5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4"/>
          <p:cNvCxnSpPr/>
          <p:nvPr/>
        </p:nvCxnSpPr>
        <p:spPr>
          <a:xfrm>
            <a:off x="10291302" y="3039300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14"/>
          <p:cNvSpPr/>
          <p:nvPr/>
        </p:nvSpPr>
        <p:spPr>
          <a:xfrm>
            <a:off x="9697357" y="3117218"/>
            <a:ext cx="201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시연</a:t>
            </a:r>
            <a:endParaRPr b="1" i="0" sz="20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3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996000" y="1664125"/>
            <a:ext cx="9968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자주묻는 질문 토글 형식으로 볼 수 있음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관리자만 등록, 수정, 삭제 가능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976725" y="15288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FAQ</a:t>
            </a:r>
            <a:endParaRPr b="1"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/>
          <p:nvPr/>
        </p:nvSpPr>
        <p:spPr>
          <a:xfrm>
            <a:off x="224970" y="243043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33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5648110" y="720007"/>
            <a:ext cx="4281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김나라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378503" y="515325"/>
            <a:ext cx="2258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357269" y="1721594"/>
            <a:ext cx="2754000" cy="4636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71120" y="1390215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병원 관계자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Staff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46" name="Google Shape;346;p33"/>
          <p:cNvSpPr txBox="1"/>
          <p:nvPr/>
        </p:nvSpPr>
        <p:spPr>
          <a:xfrm>
            <a:off x="390103" y="2239738"/>
            <a:ext cx="2758200" cy="430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로그인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가입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아이디 중복확인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사업자등록번호 상태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병원관계자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계정정보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계정정보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현재비밀번호 확인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비밀번호 변경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계정 탈퇴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계정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아이디 찾기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비밀번호 찾기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비밀번호 재설정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3303174" y="1749184"/>
            <a:ext cx="27540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3617025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병원 리뷰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Review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3412208" y="2267328"/>
            <a:ext cx="27582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등록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목록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조회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수정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삭제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내가 작성한 리뷰목록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진료내역 리뷰 중복확인</a:t>
            </a:r>
            <a:endParaRPr sz="1600"/>
          </a:p>
        </p:txBody>
      </p:sp>
      <p:sp>
        <p:nvSpPr>
          <p:cNvPr id="350" name="Google Shape;350;p33"/>
          <p:cNvSpPr/>
          <p:nvPr/>
        </p:nvSpPr>
        <p:spPr>
          <a:xfrm>
            <a:off x="6172900" y="1764625"/>
            <a:ext cx="2754000" cy="2540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6486760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분양게시판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Boonyang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6281943" y="2282770"/>
            <a:ext cx="27582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작성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목록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조회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수정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삭제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내가 작성한 분양글 목록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353" name="Google Shape;353;p33"/>
          <p:cNvSpPr/>
          <p:nvPr/>
        </p:nvSpPr>
        <p:spPr>
          <a:xfrm>
            <a:off x="9068500" y="1764626"/>
            <a:ext cx="2754000" cy="1829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382360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분양게시판 사진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300">
                <a:solidFill>
                  <a:srgbClr val="FFFFFF"/>
                </a:solidFill>
              </a:rPr>
              <a:t>Boonyang Attach</a:t>
            </a: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9264918" y="2282770"/>
            <a:ext cx="2758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사진 등록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사진 목록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사진 조회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사진 삭제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0D716F"/>
              </a:solidFill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151700" y="4411201"/>
            <a:ext cx="2754000" cy="1829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9465560" y="4037464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분양게시판 댓글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Boonyang reply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9382350" y="4816025"/>
            <a:ext cx="26739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등록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목록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조회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삭제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5648110" y="720007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김동휘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357269" y="1721594"/>
            <a:ext cx="2754000" cy="4636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34"/>
          <p:cNvSpPr/>
          <p:nvPr/>
        </p:nvSpPr>
        <p:spPr>
          <a:xfrm>
            <a:off x="671120" y="1390215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예약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Reserv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466300" y="2392150"/>
            <a:ext cx="2594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예약하기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전체 회원 예약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예약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병원 예약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 정보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 정보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 정보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 중복 체크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3226974" y="1749184"/>
            <a:ext cx="27540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3540825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진료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Treat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6096700" y="1764626"/>
            <a:ext cx="2754000" cy="1664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6410560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병원 즐겨찾기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Mark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6205750" y="2282775"/>
            <a:ext cx="2594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즐겨찾기 추가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즐겨찾기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즐겨찾기 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6096700" y="3974425"/>
            <a:ext cx="2754000" cy="23835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6410560" y="36006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실종 신고 게시판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Siljong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6205750" y="4492575"/>
            <a:ext cx="2594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작성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전체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내가 쓴 실종신고 글 목록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8966425" y="1762150"/>
            <a:ext cx="2754000" cy="2006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9280275" y="1403852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실종 신고 댓글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Siljong Reply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9075450" y="2127900"/>
            <a:ext cx="2584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작성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전체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수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3281075" y="2375250"/>
            <a:ext cx="2657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등록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전체 회원 진료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진료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병원 진료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숨기기(회원)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9101350" y="4721175"/>
            <a:ext cx="2594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첨부 파일 등록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첨부 파일 목록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첨부 파일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첨부파일 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8966425" y="4274050"/>
            <a:ext cx="2754000" cy="20625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9280275" y="3842252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700">
                <a:solidFill>
                  <a:srgbClr val="FFFFFF"/>
                </a:solidFill>
              </a:rPr>
              <a:t>실종 신고 첨부파일</a:t>
            </a:r>
            <a:endParaRPr b="0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Siljong Attach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3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3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35"/>
          <p:cNvSpPr txBox="1"/>
          <p:nvPr/>
        </p:nvSpPr>
        <p:spPr>
          <a:xfrm>
            <a:off x="5648110" y="720007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김주영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966869" y="1721594"/>
            <a:ext cx="2754000" cy="4636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1280720" y="1390215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(Member)</a:t>
            </a: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999653" y="2159438"/>
            <a:ext cx="2758200" cy="3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메인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구분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약관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회원가입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아이디/비밀번호 찾기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아이디 중복확인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마이페이지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정보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비밀번호 재설정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임시비밀번호 발급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회원탈퇴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회원목록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4598574" y="1749184"/>
            <a:ext cx="27540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4912425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반려동물 동반지도 / 찜</a:t>
            </a:r>
            <a:endParaRPr b="0" i="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PetMap / Like)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4707608" y="2267328"/>
            <a:ext cx="2758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반려동물 동반 장소 목록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찜하기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찜삭제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내가 찜한 목록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8306509" y="1764626"/>
            <a:ext cx="2754000" cy="4593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8620360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FAQ 게시판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(Faq)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8415543" y="2282770"/>
            <a:ext cx="2758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FAQ 목록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FAQ 등록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FAQ 수정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FAQ 삭제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3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5648110" y="720007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오종민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6942674" y="1684646"/>
            <a:ext cx="36132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7354426" y="1326350"/>
            <a:ext cx="27663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커넥팅게시판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Connecting Board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6"/>
          <p:cNvSpPr txBox="1"/>
          <p:nvPr/>
        </p:nvSpPr>
        <p:spPr>
          <a:xfrm>
            <a:off x="7064544" y="2397516"/>
            <a:ext cx="361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커넥팅 게시판 글 전체목록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커넥팅 게시판 글 등록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커넥팅 게시판 글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커넥팅 게시판 글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내가 쓴 커넥팅게시판 글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추천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2034899" y="1684646"/>
            <a:ext cx="36132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2446651" y="1326350"/>
            <a:ext cx="27663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자랑게시판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Bragging Board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2108394" y="2397516"/>
            <a:ext cx="361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자랑 게시판 글 전체목록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자랑 게시판 글 등록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자랑 게시판 글 수정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자랑 게시판 글 삭제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내가 쓴 자랑게시판 글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추천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/>
          <p:nvPr/>
        </p:nvSpPr>
        <p:spPr>
          <a:xfrm>
            <a:off x="224995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5648110" y="720007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4-5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홍진성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7"/>
          <p:cNvSpPr/>
          <p:nvPr/>
        </p:nvSpPr>
        <p:spPr>
          <a:xfrm>
            <a:off x="2724719" y="1721594"/>
            <a:ext cx="2754000" cy="4636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37"/>
          <p:cNvSpPr/>
          <p:nvPr/>
        </p:nvSpPr>
        <p:spPr>
          <a:xfrm>
            <a:off x="3065245" y="1390215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동물병원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Animalhosp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>
            <a:off x="6764899" y="1735409"/>
            <a:ext cx="27540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7"/>
          <p:cNvSpPr/>
          <p:nvPr/>
        </p:nvSpPr>
        <p:spPr>
          <a:xfrm>
            <a:off x="7087700" y="1390214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쪽지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Note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7"/>
          <p:cNvSpPr txBox="1"/>
          <p:nvPr/>
        </p:nvSpPr>
        <p:spPr>
          <a:xfrm>
            <a:off x="2783125" y="2395325"/>
            <a:ext cx="2865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등록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전체 목록(지도api)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6821725" y="2395325"/>
            <a:ext cx="286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전송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목록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보관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답장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3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6000">
                <a:solidFill>
                  <a:schemeClr val="dk1"/>
                </a:solidFill>
              </a:rPr>
              <a:t>2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38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0" name="Google Shape;450;p38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설계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/>
          <p:nvPr/>
        </p:nvSpPr>
        <p:spPr>
          <a:xfrm>
            <a:off x="224970" y="243043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9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378501" y="515325"/>
            <a:ext cx="29085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프로젝트 일정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9"/>
          <p:cNvSpPr txBox="1"/>
          <p:nvPr/>
        </p:nvSpPr>
        <p:spPr>
          <a:xfrm>
            <a:off x="5728623" y="731025"/>
            <a:ext cx="39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6-1) 설계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2023.0</a:t>
            </a:r>
            <a:r>
              <a:rPr lang="en-US" sz="1800"/>
              <a:t>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/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~ 2023.</a:t>
            </a:r>
            <a:r>
              <a:rPr lang="en-US" sz="1800"/>
              <a:t>10.13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50" y="1535125"/>
            <a:ext cx="11281499" cy="48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4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40"/>
          <p:cNvSpPr txBox="1"/>
          <p:nvPr/>
        </p:nvSpPr>
        <p:spPr>
          <a:xfrm>
            <a:off x="378501" y="515325"/>
            <a:ext cx="29085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프로젝트 일정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5728623" y="731025"/>
            <a:ext cx="39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6-2) 구현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2023.</a:t>
            </a:r>
            <a:r>
              <a:rPr lang="en-US" sz="1800"/>
              <a:t>10.16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~ 2023.</a:t>
            </a:r>
            <a:r>
              <a:rPr lang="en-US" sz="1800"/>
              <a:t>11.06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13" y="1824038"/>
            <a:ext cx="111537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4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378500" y="515325"/>
            <a:ext cx="3882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메인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350" y="1323000"/>
            <a:ext cx="8348800" cy="50937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15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15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착수 및 분석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4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42"/>
          <p:cNvSpPr txBox="1"/>
          <p:nvPr/>
        </p:nvSpPr>
        <p:spPr>
          <a:xfrm>
            <a:off x="378500" y="515325"/>
            <a:ext cx="3882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메인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42"/>
          <p:cNvPicPr preferRelativeResize="0"/>
          <p:nvPr/>
        </p:nvPicPr>
        <p:blipFill rotWithShape="1">
          <a:blip r:embed="rId3">
            <a:alphaModFix/>
          </a:blip>
          <a:srcRect b="5490" l="0" r="0" t="0"/>
          <a:stretch/>
        </p:blipFill>
        <p:spPr>
          <a:xfrm>
            <a:off x="1749125" y="1774550"/>
            <a:ext cx="8408925" cy="3837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4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43"/>
          <p:cNvSpPr txBox="1"/>
          <p:nvPr/>
        </p:nvSpPr>
        <p:spPr>
          <a:xfrm>
            <a:off x="378500" y="515325"/>
            <a:ext cx="6605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회원 마이페이지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25" y="1690728"/>
            <a:ext cx="9768375" cy="44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4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4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378500" y="515325"/>
            <a:ext cx="6320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병원관계자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550" y="2226000"/>
            <a:ext cx="9241224" cy="24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4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4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378500" y="515325"/>
            <a:ext cx="5293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관리자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3">
            <a:alphaModFix/>
          </a:blip>
          <a:srcRect b="10913" l="0" r="0" t="0"/>
          <a:stretch/>
        </p:blipFill>
        <p:spPr>
          <a:xfrm>
            <a:off x="1495650" y="1414500"/>
            <a:ext cx="8508825" cy="4408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4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4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46"/>
          <p:cNvSpPr txBox="1"/>
          <p:nvPr/>
        </p:nvSpPr>
        <p:spPr>
          <a:xfrm>
            <a:off x="378500" y="515325"/>
            <a:ext cx="4830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회원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2" name="Google Shape;532;p46"/>
          <p:cNvGraphicFramePr/>
          <p:nvPr/>
        </p:nvGraphicFramePr>
        <p:xfrm>
          <a:off x="629125" y="139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062500"/>
                <a:gridCol w="9871225"/>
              </a:tblGrid>
              <a:tr h="197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메인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페이지에 처음 들어왔을 때 보이는 메인 페이지. 각 권한마다 뜨는 헤더 메뉴가 다름.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비회원이 접속할 시 </a:t>
                      </a:r>
                      <a:r>
                        <a:rPr b="1" lang="en-US" sz="1300"/>
                        <a:t>'병원찾기, 병원예약, 반려동물 동반지도, 게시판 </a:t>
                      </a:r>
                      <a:r>
                        <a:rPr lang="en-US" sz="1300"/>
                        <a:t>'로 구성.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비회원도 병원찾기는 가능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그러나 헤더로 들어가면 로그인으로 이동.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 비로그인 상태에서 헤더의 '병원예약' 클릭 시 알림창 띄우고 로그인 화면으로 이동. )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회원으로 로그인하여 접속할 시</a:t>
                      </a:r>
                      <a:r>
                        <a:rPr b="1" lang="en-US" sz="1300"/>
                        <a:t> '병원찾기, 병원예약, 반려동물 동반지도, 게시판, 쪽지 '</a:t>
                      </a:r>
                      <a:r>
                        <a:rPr lang="en-US" sz="1300"/>
                        <a:t>로 구성,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관리자로 로그인하여 접속할 시</a:t>
                      </a:r>
                      <a:r>
                        <a:rPr b="1" lang="en-US" sz="1300"/>
                        <a:t> '공지사항, 회원관리, 병원관계자관리, 동물병원관리, 예약관리, 진료관리, 게시판관리'</a:t>
                      </a:r>
                      <a:r>
                        <a:rPr lang="en-US" sz="1300"/>
                        <a:t>으로 구성.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병원관계자로 로그인하여 접속할 시</a:t>
                      </a:r>
                      <a:r>
                        <a:rPr b="1" lang="en-US" sz="1300"/>
                        <a:t> '계정정보, 동물병원관리 , 동물병원 등록'</a:t>
                      </a:r>
                      <a:r>
                        <a:rPr lang="en-US" sz="1300"/>
                        <a:t>으로 구성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8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회원가입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로그인 되어 있지 않은 경우, 헤더에 노출되는 [회원가입] 버튼을 눌러, 약관에 동의하였을 경우 회원정보를 입력하는 페이지로 접속가능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회원가입 시 입력받을 사항 :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(필수) 이름, ID, 비밀번호, 비밀번호 확인, 주소, 연락처, 이메일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(선택) 생년월일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ID는 5~20글자 사이여야 하고, 숫자와 영문으로만 구성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PW는 5~20글자 사이여야 하고, 영어+숫자+특수문자로 구성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아이디 중복확인 버튼 클릭 시 중복 아이디 있으면 중복된 아이디입니다. 없으면 가입 가능한 아이디입니다.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ID, 이메일은 기존에 가입되어 있는 정보와 중복되어서는 안됨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PW 확인란을 만들어 일치여부 확인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회원가입 시 일반 회원 가입과 병원 관계자 가입으로 나뉨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병원관계자계정으로 가입시 관리자 인증을 받기 전까지 계정 비활성화 상태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role -&gt; user / hos / admin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4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4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4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378500" y="515325"/>
            <a:ext cx="4830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회원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2" name="Google Shape;542;p47"/>
          <p:cNvGraphicFramePr/>
          <p:nvPr/>
        </p:nvGraphicFramePr>
        <p:xfrm>
          <a:off x="616413" y="168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064975"/>
                <a:gridCol w="9894150"/>
              </a:tblGrid>
              <a:tr h="1190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 되어 있지 않은 경우 헤더에 노출되는 [로그인] 버튼을 통해 로그인 창으로 접속 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ID와 PW 입력을 통해 로그인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회원가입 시 입력한 ID와 PW가 모두 일치할 경우, 홈페이지 메인으로 이동하며, 알림창으로 "환영합니다!" 띄움.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헤더에 "[로그인한 아이디]님 접속중"을 표시하고, [로그인] 을 [로그아웃]으로 변경하여 표시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ID나 비밀번호가 일치하지 않을 때 계정정보를 확인해주세요 표시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ID나 PW 중 입력되지 않은 값이 있을 경우, "ID와 PW를 모두 입력해주세요" 를 비밀번호 입력창 하단에 표시</a:t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아이디 찾기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 폼 하단의 [아이디 찾기]버튼을 통해 접속가능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찾고자 하는 계정의 가입자명과 연락처를 입력받아 일치할 경우 ID를 표시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로그인창으로 이동할 수 있도록 하단에 [로그인]버튼 표시</a:t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비밀번호 찾기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 폼 하단의 [비밀번호 찾기]버튼을 통해 접속가능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찾고자 하는 계정의 ID, 이메일을 입력받아 일치할 경우, 인증번호 발송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인증번호 일치할 경우 비밀번호 재설정 폼이 활성화됨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변경할 비밀번호를 입력한 후, [재설정]버튼을 누르면 알림창으로 '변경되었습니다.'를 띄움.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'비밀번호'에 입력된 번호와 '비밀번호 확인'에 입력된 번호가 일치하지 않을 경우 '비밀번호가 일치하지 않습니다.' 표시</a:t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로그아웃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로그인되어 있는 경우, 헤더에 노출되는 [로그아웃] 버튼을 통해 로그아웃 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로그아웃 버튼 클릭 시</a:t>
                      </a:r>
                      <a:r>
                        <a:rPr b="1" lang="en-US"/>
                        <a:t> [로그아웃]버튼은 [로그인]으로 변경</a:t>
                      </a:r>
                      <a:r>
                        <a:rPr lang="en-US"/>
                        <a:t>됨</a:t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4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4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48"/>
          <p:cNvSpPr txBox="1"/>
          <p:nvPr/>
        </p:nvSpPr>
        <p:spPr>
          <a:xfrm>
            <a:off x="378500" y="515325"/>
            <a:ext cx="3693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회원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2" name="Google Shape;552;p48"/>
          <p:cNvGraphicFramePr/>
          <p:nvPr/>
        </p:nvGraphicFramePr>
        <p:xfrm>
          <a:off x="903625" y="161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12700"/>
                <a:gridCol w="8870750"/>
              </a:tblGrid>
              <a:tr h="271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마이페이지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자신이 작성한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 게시글, 리뷰글에 대한 조회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와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 자신의 회원 정보 조회, 수정, 회원 탈퇴 가능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 즐겨찾기'를 클릭하면 내가 즐겨찾기 마크해 둔 병원 전체 목록 조회할 수 있는 페이지로 이동.(6)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'반려동물 동반 가능 찜 목록' 을 클릭하면 찜 목록으로 이동. (10)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'예약 내역'을 클릭하면 예약 내역 전체 목록으로 이동.(7)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'진료 내역'을 클릭하면 진료 내역 전체 목록으로 이동.(8)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리뷰' 클릭하면 내가 작성한 리뷰목록으로 이동. (5.3)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실종신고글'을 클릭하면 내가 작성한 실종신고 글 목록으로 이동.(13.3)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자랑글'을 클릭하면 내가 작성한 게시글 목록으로 이동. (12.3)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커넥팅글'을 클릭하면 내가 작성한 게시글 목록으로 이동. (15.3)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분양글' 클릭하면 내가 작성한 게시글 목록으로 이동(14.3)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3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정보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하단에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[수정]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버튼을 눌러 수정한다. 비밀번호, 주소, 연락처, 이메일 수정 가능하다.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 탈퇴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회원의 정보 수정 페이지에서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[회원 탈퇴]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버튼으로 기능 실행이 가능하다. 선택한 회원의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 계정 정보를 탈퇴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한다.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계정 삭제를 위한 확인문구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"정말 계정을 삭제하시겠습니까?"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를 띄우고 확인을 누를 경우 계정 정보를 삭제하도록 한다.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취소를 누르는 경우 아무런 정보 변화 없이 창에 머물도록 한다.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4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4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4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49"/>
          <p:cNvSpPr txBox="1"/>
          <p:nvPr/>
        </p:nvSpPr>
        <p:spPr>
          <a:xfrm>
            <a:off x="378500" y="515325"/>
            <a:ext cx="4185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관리자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2" name="Google Shape;562;p49"/>
          <p:cNvGraphicFramePr/>
          <p:nvPr/>
        </p:nvGraphicFramePr>
        <p:xfrm>
          <a:off x="779575" y="144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70625"/>
                <a:gridCol w="9262200"/>
              </a:tblGrid>
              <a:tr h="89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회원관리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전체 회원(일반, 병원관계자)의 리스트를 확인하고 선택한 계정의 </a:t>
                      </a:r>
                      <a:r>
                        <a:rPr b="1" lang="en-US"/>
                        <a:t>상세 정보를 수정, 삭제, 회원탈퇴를 </a:t>
                      </a:r>
                      <a:r>
                        <a:rPr lang="en-US"/>
                        <a:t>할 수 있다.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등록 신청 승인/거절 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일반 회원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병원관계자가 아닌 </a:t>
                      </a:r>
                      <a:r>
                        <a:rPr b="1" lang="en-US"/>
                        <a:t>일반 회원의 목록을 표시</a:t>
                      </a:r>
                      <a:r>
                        <a:rPr lang="en-US"/>
                        <a:t>한다. 이름/ID로 회원 검색이 가능하며 원하는 회원의 이름이나 ID를 누를 경우 해당 회원의 상세 정보 페이지로 이동한다.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상세 일반 회원 정보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선택한 회원의 상세 정보(</a:t>
                      </a:r>
                      <a:r>
                        <a:rPr b="1" lang="en-US"/>
                        <a:t>이름, ID, 비밀번호, 비밀번호 확인, 주소, 연락처, 이메일</a:t>
                      </a:r>
                      <a:r>
                        <a:rPr lang="en-US"/>
                        <a:t>)가 나타난 페이지 하단에 </a:t>
                      </a:r>
                      <a:r>
                        <a:rPr b="1" lang="en-US"/>
                        <a:t>[수정] </a:t>
                      </a:r>
                      <a:r>
                        <a:rPr lang="en-US"/>
                        <a:t>버튼을 눌러 수정한다. 관리자는 모든 사항을 수정 가능하다.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 탈퇴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회원의 상세 일반 회원 정보 수정에서 </a:t>
                      </a:r>
                      <a:r>
                        <a:rPr b="1" lang="en-US"/>
                        <a:t>[회원 탈퇴]</a:t>
                      </a:r>
                      <a:r>
                        <a:rPr lang="en-US"/>
                        <a:t>버튼으로 기능 실행이 가능하다.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선택한 회원의</a:t>
                      </a:r>
                      <a:r>
                        <a:rPr b="1" lang="en-US"/>
                        <a:t> 계정 정보를 탈퇴</a:t>
                      </a:r>
                      <a:r>
                        <a:rPr lang="en-US"/>
                        <a:t>한다.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삭제를 위한 확인문구 </a:t>
                      </a:r>
                      <a:r>
                        <a:rPr b="1" lang="en-US"/>
                        <a:t>"정말 계정을 삭제하시겠습니까?"</a:t>
                      </a:r>
                      <a:r>
                        <a:rPr lang="en-US"/>
                        <a:t>를 띄우고 확인을 누를 경우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정보를 삭제하도록 한다.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취소를 누르는 경우 아무런 정보 변화 없이 창에 머물도록 한다.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임시비밀번호 발급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 정보 수정 페이지에서 임시비밀번호 발급 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발급 시 이메일로 임시비밀번호 발급 되며 그 비밀번호로 비밀번호 변경됨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5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5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5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50"/>
          <p:cNvSpPr txBox="1"/>
          <p:nvPr/>
        </p:nvSpPr>
        <p:spPr>
          <a:xfrm>
            <a:off x="378499" y="515325"/>
            <a:ext cx="59988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일반(병원관계자)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2" name="Google Shape;572;p50"/>
          <p:cNvGraphicFramePr/>
          <p:nvPr/>
        </p:nvGraphicFramePr>
        <p:xfrm>
          <a:off x="695250" y="164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16425"/>
                <a:gridCol w="8877450"/>
                <a:gridCol w="607575"/>
              </a:tblGrid>
              <a:tr h="159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병원관계자 가입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대표자명, 아이디, 비밀번호, 연락처, 이메일, 사업자등록번호, 사업자등록증사본을 필수 입력한다.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 ID는 5~20글자 사이여야 하고, 숫자와 영문으로만 구성 , ID 중복확인 해야함 -&gt; 알림창으로 "사용가능한 아이디입니다" / "이미 존재하는 아이디입니다"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 PW는 5~20자 사이여야 하고, 숫자와 영문으로만 구성, PW 확인란을 만들어 일치여부 확인 -&gt; 입력란 오른쪽에 빨간 글씨로 "일치합니다." / "일치하지않습니다."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 사업자등록번호 상태조회 api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모든 항목은 필수로 입력해야한다. 입력하지 않은 경우 "이 입력란을 작성하세요" 표시 (required)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하단의 가입신청 버튼을 누르면 메인으로 가고 모달창으로 "**님 가입이 완료되었습니다." 표시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81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병원관계자 로그인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시큐리티 로그인 ROLE_STAFF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로그인 실패 시 '일치하는 병원계정이 없습니다.' 화면에 표시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하단에 아이디찾기, 비밀번호 찾기 버튼이 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로그인 성공 시 ROLE_STAFF권한으로 계정정보, 동물병원관리 , 동물병원등록 메뉴 이용 가능.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병원관계자 아이디찾기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이름, 전화번호를 입력받아 일치하는 병원관계자 정보가 있다면 로그인 화면에서 모달창으로 아이디를 알려준다.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해당하는 계정정보가 없다면 '일치하는 병원관계자 정보가 없습니다.' 알림창이 나오며 페이지 이동은 없다.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병원관계자 비밀번호 재설정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아이디, 이름, 전화번호 입력받아 일치하는 병원관계자 정보가 있다면 비밀번호를 재설정할 수 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변경할 비밀번호, 비밀번호 확인 입력 하면 비밀번호 변경이 완료되며 로그인창으로 이동한다.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일치하는 계정 정보가 없다면 '일치하는 병원관계자 정보가 없습니다' 알림창이 나온다.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R,U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5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5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5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51"/>
          <p:cNvSpPr txBox="1"/>
          <p:nvPr/>
        </p:nvSpPr>
        <p:spPr>
          <a:xfrm>
            <a:off x="378500" y="515325"/>
            <a:ext cx="4587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병원관계자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2" name="Google Shape;582;p51"/>
          <p:cNvGraphicFramePr/>
          <p:nvPr/>
        </p:nvGraphicFramePr>
        <p:xfrm>
          <a:off x="695250" y="174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16425"/>
                <a:gridCol w="8877450"/>
                <a:gridCol w="607575"/>
              </a:tblGrid>
              <a:tr h="43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정보 보기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계정의 대표자명, 아이디, 연락처, 이메일, 사업자등록번호, 사업자등록증사본을 볼 수 있다.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하단에 정보수정, 비밀번호 변경, 계정탈퇴 버튼이 있다.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3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정보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전화번호, 이메일 정보만 수정할 수 있다. 비밀번호 변경 버튼이 있다.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하단의 정보수정 버튼을 누르면 "수정이 완료되었습니다." 알림이 나오고 계정정보 보기로 넘어간다.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3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탈퇴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병원관계자가 탈퇴 버튼을 누르면 계정 정보가 삭제된다. 삭제 후 로그아웃 된 상태로 메인화면을 돌아간다. 뒤로가기 버튼을 누른 경우 계정정보 보기로 돌아간다.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841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비밀번호 변경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비밀번호 변경은 현재 비밀번호를 알맞게 입력하면 새 비밀번호, 새 비밀번호 확인을 입력하는 비밀번호 변경 페이지로 넘어간다.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두 값이 일치할 시 비밀번호가 변경된다. (8자 이상,알파벳,숫자,특수문자 혼합)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불일치 시 "비밀번호가 일치하지 않습니다."라는 경고메시지가 보여진다.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3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전체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전체 목록이 보여진다. 목록은 가입순으로 내림차순 정렬된다. 한 페이지에 10건씩 나오며 하단에 페이지번호,이전,다음버튼이 있다.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대표자명, 아이디, 전화번호, 이메일, 사업자번호, 가입승인일 정보를 보여준다.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대표자명, 아이디로 검색할 수 있다.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3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계정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관리자가 탈퇴 버튼을 누른 경우 해당계정 삭제 후 병원관계자 전체목록으로 돌아간다.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224969" y="256622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3557848" y="408611"/>
            <a:ext cx="4281055" cy="558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시스템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개요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761675" y="2010900"/>
            <a:ext cx="107211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9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Spring Framework의 MVC 패턴 기법을 적용한 반려동물 토탈 케어 시스템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본 사이트는 동물 병원 관계자의 용이한 병원의 예약,진료관리와 보호자에게 필요한 통합 서비스를 제공함</a:t>
            </a:r>
            <a:endParaRPr sz="1666"/>
          </a:p>
          <a:p>
            <a:pPr indent="-3280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66"/>
              <a:buChar char="●"/>
            </a:pPr>
            <a:r>
              <a:rPr lang="en-US" sz="1666"/>
              <a:t>사이트에서 동물병원 조회 및 예약, 진료내역 관리, 즐겨찾기 기능, </a:t>
            </a:r>
            <a:br>
              <a:rPr lang="en-US" sz="1666"/>
            </a:br>
            <a:r>
              <a:rPr lang="en-US" sz="1666"/>
              <a:t>이용 병원에 대한 리뷰 기능, 반려동물 동반 가능한 지도를 확인할 수 있고 찜 기능 제공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반려동물 관련 게시판을 이용하여 등의 소통 가능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반려동물 자랑, 실종신고, 분양, 커넥팅 및 보호자 간의 쪽지 FAQ 게시판으로 </a:t>
            </a:r>
            <a:br>
              <a:rPr lang="en-US" sz="1666"/>
            </a:br>
            <a:r>
              <a:rPr lang="en-US" sz="1666"/>
              <a:t>사이트 내의 정보 확인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회원, 병원 관계자, 관리자가 이용함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i="1" lang="en-US" sz="1666"/>
              <a:t>관리자는</a:t>
            </a:r>
            <a:r>
              <a:rPr lang="en-US" sz="1666"/>
              <a:t> 회원, 병원관계자 관리, 예약내역 및 진료내역 관리, 병원 리뷰 관리, 각종 게시판을 관리함</a:t>
            </a:r>
            <a:endParaRPr sz="1666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1E8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5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5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5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52"/>
          <p:cNvSpPr txBox="1"/>
          <p:nvPr/>
        </p:nvSpPr>
        <p:spPr>
          <a:xfrm>
            <a:off x="378500" y="515325"/>
            <a:ext cx="4798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리뷰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2" name="Google Shape;592;p52"/>
          <p:cNvGraphicFramePr/>
          <p:nvPr/>
        </p:nvGraphicFramePr>
        <p:xfrm>
          <a:off x="814800" y="168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287275"/>
                <a:gridCol w="8680975"/>
                <a:gridCol w="594125"/>
              </a:tblGrid>
              <a:tr h="80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리뷰목록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동물병원 상세조회의 리뷰 목록에서 리뷰번호, 별점, 리뷰제목, 작성자, 작성일자를 볼 수 있다. 리뷰제목 클릭 시 리뷰 상세조회로 넘어간다.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전체리뷰 개수를 알 수 있고 한 페이지에 5개 리뷰가 표시된다.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하단의 페이지번호, 이전, 다음버튼을 클릭하여 페이지를 넘어갈 수 있다.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상세조회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별점, 리뷰제목, 리뷰내용, 작성일자, 작성자 아이디를 볼 수 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회원의 경우 로그인한 아이디와 작성자의 아이디가 같다면 하단에 수정, 삭제, 뒤로가기버튼이 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관리자는 모든 리뷰 상세조회 하단에 수정 , 삭제 ,뒤로가기 버튼이 있다.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80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수정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회원은 본인 글만 수정 가능 / 관리자는 모든 리뷰 수정 가능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별점, 리뷰제목, 리뷰내용을 수정할 수 있으며 수정한 날짜로 작성일자가 수정된다. 수정완료 후에는 리뷰 상세조회로 이동한다.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100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삭제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회원은 본인 글만 삭제 가능 / 관리자는 모든 리뷰 삭제 가능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알림창으로 '이 리뷰를 정말 삭제하시겠습니까?' 확인을 누르면 리뷰목록에서 ‘리뷰가 삭제되었습니다’ 모달창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취소를 누른 경우 아무 실행도 되지 않는다. 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등록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작성폼(별점, 리뷰제목, 내용, 작성일자(자동))입력 후 리뷰등록하기 버튼을 누르면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리뷰목록으로 가고 모달창으로 ‘리뷰가 등록되었습니다’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1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내가 쓴 리뷰목록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마이페이지에서 내가 작성한 리뷰 목록을 볼 수 있다. 별점, 리뷰제목, 작성자, 작성일자가 표시된다.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5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5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5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분양게시판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2" name="Google Shape;602;p53"/>
          <p:cNvGraphicFramePr/>
          <p:nvPr/>
        </p:nvGraphicFramePr>
        <p:xfrm>
          <a:off x="367225" y="295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96400"/>
                <a:gridCol w="9416650"/>
                <a:gridCol w="644500"/>
              </a:tblGrid>
              <a:tr h="1164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게시판에서 작성된 </a:t>
                      </a:r>
                      <a:r>
                        <a:rPr b="1" lang="en-US" sz="1100"/>
                        <a:t>모든 글의 리스트(글 번호, 대표이미지, 제목, 작성자, 작성일자, 분양상태)</a:t>
                      </a:r>
                      <a:r>
                        <a:rPr lang="en-US" sz="1100"/>
                        <a:t>를 날짜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페이지 번호, 이전, 다음 버튼으로 페이지 이동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리스트에서 제목의 링크를 클릭하면 상세 조회로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 id와 세션 id가 다른 경우 상세 조회로 이동할 때마다 조회 수 1씩 증가.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파라미터로 타입, 제목, 내용을 받아 리스트 상단에서 </a:t>
                      </a:r>
                      <a:r>
                        <a:rPr b="1" lang="en-US" sz="1100"/>
                        <a:t>제목과 내용을 기준으로 검색</a:t>
                      </a:r>
                      <a:r>
                        <a:rPr lang="en-US" sz="1100"/>
                        <a:t>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회원일 경우에만 페이지 하단에 글 등록 버튼 표시하여 클릭하면 작성자 id 갖고 등록 페이지로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상세조회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선택한 </a:t>
                      </a:r>
                      <a:r>
                        <a:rPr b="1" lang="en-US" sz="1100"/>
                        <a:t>글 내용(제목, 구분, 성별, 내용, 작성자, 작성일자, 조회 수, 사진, 분양상태)</a:t>
                      </a:r>
                      <a:r>
                        <a:rPr lang="en-US" sz="1100"/>
                        <a:t>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 id와 세션 id를 갖고와 비교하여 본인의 글이면 수정과 삭제 버튼 표시, 그렇지 않으면 목록으로 이동하는 버튼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글 하단에 댓글 전체 조회 기능 포함.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7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입력되어있는 </a:t>
                      </a:r>
                      <a:r>
                        <a:rPr b="1" lang="en-US" sz="1100"/>
                        <a:t>제목, 구분, 사진 , 성별, 나이, 분양 상태를 수정</a:t>
                      </a:r>
                      <a:r>
                        <a:rPr lang="en-US" sz="1100"/>
                        <a:t>하고 버튼을 누르면 </a:t>
                      </a:r>
                      <a:r>
                        <a:rPr b="1" lang="en-US" sz="1100"/>
                        <a:t>'수정하시겠습니까?' 확인창</a:t>
                      </a:r>
                      <a:r>
                        <a:rPr lang="en-US" sz="1100"/>
                        <a:t> 띄움.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확인 누르면 수정 가능, 취소 누르면 수정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글 번호를 파라미터로 갖고와 성공적으로 수정되면 </a:t>
                      </a:r>
                      <a:r>
                        <a:rPr b="1" lang="en-US" sz="1100"/>
                        <a:t>'글이 수정되었습니다.' 알림창</a:t>
                      </a:r>
                      <a:r>
                        <a:rPr lang="en-US" sz="1100"/>
                        <a:t> 띄우고 다시 게시물 목록으로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3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삭제 버튼을 누르면 </a:t>
                      </a:r>
                      <a:r>
                        <a:rPr b="1" lang="en-US" sz="1100"/>
                        <a:t>'정말 삭제하시겠습니까?' 확인창</a:t>
                      </a:r>
                      <a:r>
                        <a:rPr lang="en-US" sz="1100"/>
                        <a:t> 띄움. 확인 누르면 삭제 가능, 취소 누르면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글 번호를 파라미터로 갖고와 성공적으로 삭제되면 </a:t>
                      </a:r>
                      <a:r>
                        <a:rPr b="1" lang="en-US" sz="1100"/>
                        <a:t>'글이 삭제되었습니다.' 알림창</a:t>
                      </a:r>
                      <a:r>
                        <a:rPr lang="en-US" sz="1100"/>
                        <a:t> 띄우고 다시 게시물 목록으로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Google Shape;603;p53"/>
          <p:cNvGraphicFramePr/>
          <p:nvPr/>
        </p:nvGraphicFramePr>
        <p:xfrm>
          <a:off x="367225" y="181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96400"/>
                <a:gridCol w="9416675"/>
                <a:gridCol w="644475"/>
              </a:tblGrid>
              <a:tr h="59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등록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작성자,작성일자는 읽기전용, 글 내용(제목, 대표사진 , 동물종, 성별, 나이항목, 분양상태 필수, 추가사진은 선택)을 입력하고 등록 버튼 누르면 </a:t>
                      </a:r>
                      <a:r>
                        <a:rPr b="1" lang="en-US" sz="1100"/>
                        <a:t>'등록하시겠습니까?' 확인창</a:t>
                      </a:r>
                      <a:r>
                        <a:rPr lang="en-US" sz="1100"/>
                        <a:t> 띄움.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확인 누르면 등록 가능, 취소 누르면 등록 페이지에 머무름. 성공적으로 등록되면 </a:t>
                      </a:r>
                      <a:r>
                        <a:rPr b="1" lang="en-US" sz="1100"/>
                        <a:t>'글이 등록되었습니다.' </a:t>
                      </a:r>
                      <a:r>
                        <a:rPr lang="en-US" sz="1100"/>
                        <a:t>알림창 띄우고 게시물 전체목록으로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9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내가 쓴 게시물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마이페이지의 </a:t>
                      </a:r>
                      <a:r>
                        <a:rPr b="1" lang="en-US" sz="1100"/>
                        <a:t>'내가 작성한 분양 글' 에서</a:t>
                      </a:r>
                      <a:r>
                        <a:rPr lang="en-US" sz="1100"/>
                        <a:t> 자신이 작성한 무료분양 게시글만 따로 모아 조회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실종신고 게시물 목록에는 </a:t>
                      </a:r>
                      <a:r>
                        <a:rPr b="1" lang="en-US" sz="1100"/>
                        <a:t>'글 번호, 제목, 작성자, 작성일자, 조회 수, 실종 상태'를 표시</a:t>
                      </a:r>
                      <a:r>
                        <a:rPr lang="en-US" sz="1100"/>
                        <a:t>. 제목을 누르면 실종신고 게시물 상세 조회로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5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5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5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54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분양게시판 댓글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3" name="Google Shape;613;p54"/>
          <p:cNvGraphicFramePr/>
          <p:nvPr/>
        </p:nvGraphicFramePr>
        <p:xfrm>
          <a:off x="946938" y="200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255100"/>
                <a:gridCol w="8463775"/>
                <a:gridCol w="579250"/>
              </a:tblGrid>
              <a:tr h="26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 하단에 존재하는 </a:t>
                      </a:r>
                      <a:r>
                        <a:rPr b="1" lang="en-US" sz="1100"/>
                        <a:t>댓글 리스트(작성자, 내용, 작성일자)</a:t>
                      </a:r>
                      <a:r>
                        <a:rPr lang="en-US" sz="1100"/>
                        <a:t>를 날짜 내림차순으로 한 페이지에 10개 출력.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3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상세조회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커뮤니티 댓글 목록 전체 조회에서 댓글 하나를 누르면 해당 댓글 상세 조회가 출력. 선택한 </a:t>
                      </a:r>
                      <a:r>
                        <a:rPr b="1" lang="en-US" sz="1100"/>
                        <a:t>댓글 내용(작성자, 작성일자, 내용)</a:t>
                      </a:r>
                      <a:r>
                        <a:rPr lang="en-US" sz="1100"/>
                        <a:t>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 id와 세션 id를 비교하여 본인이 작성한 댓글이면 우측 하단에 수정과 삭제 버튼 표시.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5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댓글 상세 조회에서 보이는 </a:t>
                      </a:r>
                      <a:r>
                        <a:rPr b="1" lang="en-US" sz="1100"/>
                        <a:t>댓글 내용을 수정</a:t>
                      </a:r>
                      <a:r>
                        <a:rPr lang="en-US" sz="1100"/>
                        <a:t>하고 수정하기 버튼을 누르면 수정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완료를 누르고 성공적으로 수정되면 </a:t>
                      </a:r>
                      <a:r>
                        <a:rPr b="1" lang="en-US" sz="1100"/>
                        <a:t>'댓글이 수정되었습니다.' 알림창</a:t>
                      </a:r>
                      <a:r>
                        <a:rPr lang="en-US" sz="1100"/>
                        <a:t> 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57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 버튼을 누르면 </a:t>
                      </a:r>
                      <a:r>
                        <a:rPr b="1" lang="en-US" sz="1100"/>
                        <a:t>'댓글을 삭제하시겠습니까?' 확인창</a:t>
                      </a:r>
                      <a:r>
                        <a:rPr lang="en-US" sz="1100"/>
                        <a:t> 띄움. 확인 누르면 삭제 가능, 취소 누르면 댓글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삭제되면 </a:t>
                      </a:r>
                      <a:r>
                        <a:rPr b="1" lang="en-US" sz="1100"/>
                        <a:t>'댓글이 삭제되었습니다.' 알림창</a:t>
                      </a:r>
                      <a:r>
                        <a:rPr lang="en-US" sz="1100"/>
                        <a:t> 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4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작성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댓글 리스트 상단에 댓글 등록할 수 있는 버튼이 있고 버튼을 누르면 </a:t>
                      </a:r>
                      <a:r>
                        <a:rPr b="1" lang="en-US" sz="1100"/>
                        <a:t>댓글 내용 등록 폼이 모달</a:t>
                      </a:r>
                      <a:r>
                        <a:rPr lang="en-US" sz="1100"/>
                        <a:t>로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등록되면 </a:t>
                      </a:r>
                      <a:r>
                        <a:rPr b="1" lang="en-US" sz="1100"/>
                        <a:t>'댓글이 등록되었습니다.' 알림창</a:t>
                      </a:r>
                      <a:r>
                        <a:rPr lang="en-US" sz="1100"/>
                        <a:t> 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5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5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5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55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FAQ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3" name="Google Shape;623;p55"/>
          <p:cNvGraphicFramePr/>
          <p:nvPr/>
        </p:nvGraphicFramePr>
        <p:xfrm>
          <a:off x="1121513" y="259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282475"/>
                <a:gridCol w="8666500"/>
              </a:tblGrid>
              <a:tr h="40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게시글목록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자주묻는 질문들을 모아서 답변해주는 게시판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관리자만 등록, 수정, 삭제 가능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게시물상세조회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관리자만 등록, 수정, 삭제 가능 구성요소는 글제목 글번호 조회수를 보여주고 리스트는 시간순 오름차순으로 정렬해서 보여준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관리자만 수정 가능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삭제 버튼 클릭 시 '삭제하시겠습니까?' 표시 후 '확인'버튼 누르면 삭제가 완료되었습니다. '취소'버튼 누르면 그냥 알림창 닫힘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게시물등록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 로그인시에만 등록 버튼 생성, 질문과 답변 모두 작성 가능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5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5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5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56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지도 / 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3" name="Google Shape;633;p56"/>
          <p:cNvGraphicFramePr/>
          <p:nvPr/>
        </p:nvGraphicFramePr>
        <p:xfrm>
          <a:off x="1288950" y="225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239300"/>
                <a:gridCol w="8374800"/>
              </a:tblGrid>
              <a:tr h="53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반려동물을 동반 가능한 장소를 지도 위에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마커 누르면 관련 정보 및 찜하기 기능 가능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지도 찜 목록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반려동물 동반 지도에서 찜한 장소만 지도 위에 마커로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누르면 그 위치로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찜 등록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찜 버튼을 눌러 장소를 찜 목록에 추가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찜 삭제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버튼을 눌러 찍 목록에서 삭제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5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5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5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57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자랑게시판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5" y="1979075"/>
            <a:ext cx="11742001" cy="37253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5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5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5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58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커넥팅 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00" y="1844200"/>
            <a:ext cx="11742000" cy="3698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5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5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59"/>
          <p:cNvSpPr txBox="1"/>
          <p:nvPr/>
        </p:nvSpPr>
        <p:spPr>
          <a:xfrm>
            <a:off x="378499" y="515325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병원 즐겨찾기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3" name="Google Shape;663;p59"/>
          <p:cNvGraphicFramePr/>
          <p:nvPr/>
        </p:nvGraphicFramePr>
        <p:xfrm>
          <a:off x="762000" y="251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11125"/>
                <a:gridCol w="8843575"/>
                <a:gridCol w="607175"/>
              </a:tblGrid>
              <a:tr h="37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즐겨찾기 목록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회원이 즐겨찾기에 추가한 </a:t>
                      </a:r>
                      <a:r>
                        <a:rPr b="1" lang="en-US" sz="1100"/>
                        <a:t>간략한 병원 정보 리스트(병원 이름, 주소, 병원 사진, 병원 전화번호, 리뷰 평점)</a:t>
                      </a:r>
                      <a:r>
                        <a:rPr lang="en-US" sz="1100"/>
                        <a:t>를 </a:t>
                      </a:r>
                      <a:r>
                        <a:rPr b="1" lang="en-US" sz="1100"/>
                        <a:t>등록 최신순</a:t>
                      </a:r>
                      <a:r>
                        <a:rPr lang="en-US" sz="1100"/>
                        <a:t>으로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병원 가나다 순</a:t>
                      </a:r>
                      <a:r>
                        <a:rPr lang="en-US" sz="1100"/>
                        <a:t>으로 정렬도 가능. 리스트에서 병원 이름의 링크를 클릭하면 병원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2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즐겨찾기 삭제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즐겨찾기 목록에서 삭제 버튼을 누르면 </a:t>
                      </a:r>
                      <a:r>
                        <a:rPr b="1" lang="en-US" sz="1100"/>
                        <a:t>'즐겨찾기에서 삭제하시겠습니까?' 확인창</a:t>
                      </a:r>
                      <a:r>
                        <a:rPr lang="en-US" sz="1100"/>
                        <a:t> 띄움. 확인 누르면 삭제 가능,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취소 누르면 즐겨찾기 목록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회원의 id를 파라미터로 갖고와 성공적으로 삭제되면 </a:t>
                      </a:r>
                      <a:r>
                        <a:rPr b="1" lang="en-US" sz="1100"/>
                        <a:t>'즐겨찾기가 삭제되었습니다.' 알림창</a:t>
                      </a:r>
                      <a:r>
                        <a:rPr lang="en-US" sz="1100"/>
                        <a:t> 띄우고 다시 즐겨찾기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삭제에 실패하면 </a:t>
                      </a:r>
                      <a:r>
                        <a:rPr b="1" lang="en-US" sz="1100"/>
                        <a:t>'삭제에 실패하였습니다.' 알림창</a:t>
                      </a:r>
                      <a:r>
                        <a:rPr lang="en-US" sz="1100"/>
                        <a:t> 띄우고 즐겨찾기 목록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37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즐겨찾기 추가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병원 리스트에서 즐겨찾기 추가 버튼 누르면 추가 가능. 성공적으로 등록되면 </a:t>
                      </a:r>
                      <a:r>
                        <a:rPr b="1" lang="en-US" sz="1100"/>
                        <a:t>'즐겨찾기에 추가되었습니다.' 알림창</a:t>
                      </a:r>
                      <a:r>
                        <a:rPr lang="en-US" sz="1100"/>
                        <a:t> 띄우고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즐겨찾기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등록에 실패하면 </a:t>
                      </a:r>
                      <a:r>
                        <a:rPr b="1" lang="en-US" sz="1100"/>
                        <a:t>' 즐겨찾기 등록에 실패하였습니다.' 알림창</a:t>
                      </a:r>
                      <a:r>
                        <a:rPr lang="en-US" sz="1100"/>
                        <a:t> 띄우고 등록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6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6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60"/>
          <p:cNvSpPr txBox="1"/>
          <p:nvPr/>
        </p:nvSpPr>
        <p:spPr>
          <a:xfrm>
            <a:off x="378500" y="515325"/>
            <a:ext cx="3963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예약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3" name="Google Shape;673;p60"/>
          <p:cNvGraphicFramePr/>
          <p:nvPr/>
        </p:nvGraphicFramePr>
        <p:xfrm>
          <a:off x="904225" y="127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263025"/>
                <a:gridCol w="8519150"/>
                <a:gridCol w="584900"/>
              </a:tblGrid>
              <a:tr h="36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예약 내역 목록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(회원)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예약 내역 리스트(예약한 병원, 병원 주소, 병원 전화번호, 예약 일자, 예약 시간)</a:t>
                      </a:r>
                      <a:r>
                        <a:rPr lang="en-US" sz="1100"/>
                        <a:t>를 예약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예약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0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예약 정보 상세 조회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선택한 </a:t>
                      </a:r>
                      <a:r>
                        <a:rPr b="1" lang="en-US" sz="1100"/>
                        <a:t>예약 정보(예약한 병원, 병원 주소, 병원 전화번호, 예약자 이름, 예약 일자, 예약 시간, 반려동물 이름, 반려동물 종, 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반려동물 성별, 반려동물 특이사항)</a:t>
                      </a:r>
                      <a:r>
                        <a:rPr lang="en-US" sz="1100"/>
                        <a:t> 출력.수정과 취소, 목록으로 이동하는 버튼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※ </a:t>
                      </a:r>
                      <a:r>
                        <a:rPr i="1" lang="en-US" sz="1100"/>
                        <a:t>병원 관계자일 경우, 진료 완료 버튼 표시. 해당 예약 정보에 진료 정보가 1개 이상 등록되어있을 경우 버튼 숨기기.</a:t>
                      </a:r>
                      <a:endParaRPr i="1"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039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예약 정보 수정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입력되어있는 </a:t>
                      </a:r>
                      <a:r>
                        <a:rPr b="1" lang="en-US" sz="1100"/>
                        <a:t>반려동물 정보(반려동물 이름, 반려동물 종, 반려동물 성별, 반려동물 특이사항)</a:t>
                      </a:r>
                      <a:r>
                        <a:rPr lang="en-US" sz="1100"/>
                        <a:t>를 수정하고 버튼을 누르면 </a:t>
                      </a:r>
                      <a:r>
                        <a:rPr b="1" lang="en-US" sz="1100"/>
                        <a:t>'수정하시겠습니까?' 확인창</a:t>
                      </a:r>
                      <a:r>
                        <a:rPr lang="en-US" sz="1100"/>
                        <a:t> 띄움. 확인 누르면 수정 가능, 취소 누르면 수정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번호를 파라미터로 갖고와 성공적으로 수정되면 </a:t>
                      </a:r>
                      <a:r>
                        <a:rPr b="1" lang="en-US" sz="1100"/>
                        <a:t>'정보가 수정되었습니다.' 알림창</a:t>
                      </a:r>
                      <a:r>
                        <a:rPr lang="en-US" sz="1100"/>
                        <a:t> 띄우고 다시 게시물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수정에 실패하면 </a:t>
                      </a:r>
                      <a:r>
                        <a:rPr b="1" lang="en-US" sz="1100"/>
                        <a:t>'수정에 실패하였습니다.' 알림창</a:t>
                      </a:r>
                      <a:r>
                        <a:rPr lang="en-US" sz="1100"/>
                        <a:t> 띄우고 수정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※ </a:t>
                      </a:r>
                      <a:r>
                        <a:rPr i="1" lang="en-US" sz="1100"/>
                        <a:t>이때, 예약 일자와 시간은 수정할 수 없으며, 취소 후 다시 예약.</a:t>
                      </a:r>
                      <a:endParaRPr i="1"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53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예약 취소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취소 버튼을 누르면 </a:t>
                      </a:r>
                      <a:r>
                        <a:rPr b="1" lang="en-US" sz="1100"/>
                        <a:t>'예약을 취소하시겠습니까?' 확인창</a:t>
                      </a:r>
                      <a:r>
                        <a:rPr lang="en-US" sz="1100"/>
                        <a:t> 띄움. 확인 누르면 삭제 가능,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취소 누르면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번호를 파라미터로 갖고와 성공적으로 삭제되면 </a:t>
                      </a:r>
                      <a:r>
                        <a:rPr b="1" lang="en-US" sz="1100"/>
                        <a:t>'예약이 취소되었습니다.' 알림창</a:t>
                      </a:r>
                      <a:r>
                        <a:rPr lang="en-US" sz="1100"/>
                        <a:t> 띄우고 다시 예약 내역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삭제에 실패하면 </a:t>
                      </a:r>
                      <a:r>
                        <a:rPr b="1" lang="en-US" sz="1100"/>
                        <a:t>'예약 취소에 실패하였습니다.' 알림창</a:t>
                      </a:r>
                      <a:r>
                        <a:rPr lang="en-US" sz="1100"/>
                        <a:t> 띄우고 상세 조회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039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예약하기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병원 상세 조회에서 </a:t>
                      </a:r>
                      <a:r>
                        <a:rPr b="1" lang="en-US" sz="1100"/>
                        <a:t>'예약하기'</a:t>
                      </a:r>
                      <a:r>
                        <a:rPr lang="en-US" sz="1100"/>
                        <a:t>를 누르면 예약 폼으로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예약하고 싶은 </a:t>
                      </a:r>
                      <a:r>
                        <a:rPr b="1" lang="en-US" sz="1100"/>
                        <a:t>일자와 시간을 선택</a:t>
                      </a:r>
                      <a:r>
                        <a:rPr lang="en-US" sz="1100"/>
                        <a:t> 후, 폼에 예약 시 필요한 </a:t>
                      </a:r>
                      <a:r>
                        <a:rPr b="1" lang="en-US" sz="1100"/>
                        <a:t>정보(반려동물 이름, 반려동물 종, 반려동물 성별, 반려동물 특이사항)</a:t>
                      </a:r>
                      <a:r>
                        <a:rPr lang="en-US" sz="1100"/>
                        <a:t>을 입력하고 등록 버튼 누르면 </a:t>
                      </a:r>
                      <a:r>
                        <a:rPr b="1" lang="en-US" sz="1100"/>
                        <a:t>'예약하시겠습니까?' 확인창</a:t>
                      </a:r>
                      <a:r>
                        <a:rPr lang="en-US" sz="1100"/>
                        <a:t> 띄움.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확인 누르면 등록 가능, 취소 누르면 등록 페이지에 머무름. 성공적으로 등록되면 </a:t>
                      </a:r>
                      <a:r>
                        <a:rPr b="1" lang="en-US" sz="1100"/>
                        <a:t>'예약되었습니다.' 알림창</a:t>
                      </a:r>
                      <a:r>
                        <a:rPr lang="en-US" sz="1100"/>
                        <a:t> 띄우고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목록으로 이동. 등록에 실패하면 </a:t>
                      </a:r>
                      <a:r>
                        <a:rPr b="1" lang="en-US" sz="1100"/>
                        <a:t>'예약에 실패하였습니다.' 알림창</a:t>
                      </a:r>
                      <a:r>
                        <a:rPr lang="en-US" sz="1100"/>
                        <a:t> 띄우고 등록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※ </a:t>
                      </a:r>
                      <a:r>
                        <a:rPr i="1" lang="en-US" sz="1100"/>
                        <a:t>예약이 이미 차있는 시간대는 안 보이게 함.</a:t>
                      </a:r>
                      <a:endParaRPr i="1"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36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예약 내역 목록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(병원 관계자)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본 병원의 예약 현황(예약자 이름, 예약 일자, 예약 시간, 반려동물 특이사항)</a:t>
                      </a:r>
                      <a:r>
                        <a:rPr lang="en-US" sz="1100"/>
                        <a:t>을 확인할 수 예약 일자, 시간 내림차순으로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한 페이지에 10개 출력. 예약 내역 중 하나 클릭하면 예약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53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예약 내역 목록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(관리자)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전체 회원의 예약 내역 리스트(예약한 병원, 병원 주소, 병원 전화번호, 예약자 이름, 예약 일자, 예약 시간)</a:t>
                      </a:r>
                      <a:r>
                        <a:rPr lang="en-US" sz="1100"/>
                        <a:t>를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예약자 이름, 예약한 병원 이름으로 검색 가능. 검색어를 입력하지 않고 검색 버튼을 누를 경우 </a:t>
                      </a:r>
                      <a:r>
                        <a:rPr b="1" lang="en-US" sz="1100"/>
                        <a:t>‘검색어를 입력하세요.’</a:t>
                      </a:r>
                      <a:r>
                        <a:rPr lang="en-US" sz="1100"/>
                        <a:t> 알림창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예약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6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61"/>
          <p:cNvSpPr txBox="1"/>
          <p:nvPr/>
        </p:nvSpPr>
        <p:spPr>
          <a:xfrm>
            <a:off x="378500" y="515325"/>
            <a:ext cx="37188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진료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3" name="Google Shape;683;p61"/>
          <p:cNvGraphicFramePr/>
          <p:nvPr/>
        </p:nvGraphicFramePr>
        <p:xfrm>
          <a:off x="751288" y="153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50750"/>
                <a:gridCol w="8790525"/>
                <a:gridCol w="606700"/>
              </a:tblGrid>
              <a:tr h="39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진료 내역 목록(회원)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진료 내역 리스트(진료한 병원, 병원 주소, 병원 전화번호, 진료 일자, 진료 시간)</a:t>
                      </a:r>
                      <a:r>
                        <a:rPr lang="en-US" sz="1100"/>
                        <a:t>를 진료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예약 정보 상세 조회로 이동. 회원이 숨기지 않은 진료 정보만 확인 가능.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39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진료 정보 상세 조회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선택한 </a:t>
                      </a:r>
                      <a:r>
                        <a:rPr b="1" lang="en-US" sz="1100"/>
                        <a:t>진료 정보(진료한 병원, 병원 주소, 병원 전화번호, 예약자 이름, 진료 일자, 진료 시간, 진료 내용)</a:t>
                      </a:r>
                      <a:r>
                        <a:rPr lang="en-US" sz="1100"/>
                        <a:t>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수정과 취소, 목록으로 이동하는 버튼 표시.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5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진료 정보 삭제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(숨기기)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취소 버튼을 누르면 </a:t>
                      </a:r>
                      <a:r>
                        <a:rPr b="1" lang="en-US" sz="1100"/>
                        <a:t>'진료 정보를 삭제하시겠습니까?' 확인창</a:t>
                      </a:r>
                      <a:r>
                        <a:rPr lang="en-US" sz="1100"/>
                        <a:t> 띄움. 확인 누르면 삭제 가능,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취소 누르면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진료 번호를 파라미터로 갖고와 성공적으로 삭제되면 </a:t>
                      </a:r>
                      <a:r>
                        <a:rPr b="1" lang="en-US" sz="1100"/>
                        <a:t>'진료 정보가 삭제되었습니다.' 알림창</a:t>
                      </a:r>
                      <a:r>
                        <a:rPr lang="en-US" sz="1100"/>
                        <a:t> 띄우고 다시 진료 내역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삭제에 실패하면 </a:t>
                      </a:r>
                      <a:r>
                        <a:rPr b="1" lang="en-US" sz="1100"/>
                        <a:t>'진료 정보 삭제에 실패하였습니다.' 알림창</a:t>
                      </a:r>
                      <a:r>
                        <a:rPr lang="en-US" sz="1100"/>
                        <a:t> 띄우고 상세 조회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※ </a:t>
                      </a:r>
                      <a:r>
                        <a:rPr b="1" i="1" lang="en-US" sz="1100"/>
                        <a:t>회원이 진료 정보 숨길 시</a:t>
                      </a:r>
                      <a:r>
                        <a:rPr i="1" lang="en-US" sz="1100"/>
                        <a:t>, 회원의 진료 내역 목록에서는 보이지 않고 병원과 관리자의 진료 내역 목록에서는 보이게 처리.</a:t>
                      </a:r>
                      <a:endParaRPr i="1"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(R, U)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5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진료 정보 수정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입력되어있는 </a:t>
                      </a:r>
                      <a:r>
                        <a:rPr b="1" lang="en-US" sz="1100"/>
                        <a:t>진료 정보(진료 일자, 진료 시간, 진료 내용)</a:t>
                      </a:r>
                      <a:r>
                        <a:rPr lang="en-US" sz="1100"/>
                        <a:t>을 수정하고 버튼을 누르면 '수정하시겠습니까?' 확인창 띄움.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확인 누르면 수정 가능, 취소 누르면 수정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진료 번호를 파라미터로 갖고와 성공적으로 수정되면 </a:t>
                      </a:r>
                      <a:r>
                        <a:rPr b="1" lang="en-US" sz="1100"/>
                        <a:t>'정보가 수정되었습니다.' 알림창</a:t>
                      </a:r>
                      <a:r>
                        <a:rPr lang="en-US" sz="1100"/>
                        <a:t> 띄우고 다시 진료 내역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수정에 실패하면 </a:t>
                      </a:r>
                      <a:r>
                        <a:rPr b="1" lang="en-US" sz="1100"/>
                        <a:t>'수정에 실패하였습니다.' 알림창</a:t>
                      </a:r>
                      <a:r>
                        <a:rPr lang="en-US" sz="1100"/>
                        <a:t> 띄우고 수정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5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진료 정보 추가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정보 상세 조회에서 진료 완료 버튼을 누르면 해당 예약 정보에 더해서 </a:t>
                      </a:r>
                      <a:r>
                        <a:rPr b="1" lang="en-US" sz="1100"/>
                        <a:t>진료 내용을 입력</a:t>
                      </a:r>
                      <a:r>
                        <a:rPr lang="en-US" sz="1100"/>
                        <a:t>할 수 있는 폼이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진료 내용 입력 후 등록 버튼 누르면 </a:t>
                      </a:r>
                      <a:r>
                        <a:rPr b="1" lang="en-US" sz="1100"/>
                        <a:t>'진료 정보를 등록하시겠습니까?' 확인창</a:t>
                      </a:r>
                      <a:r>
                        <a:rPr lang="en-US" sz="1100"/>
                        <a:t> 띄움. 확인 누르면 등록 가능, 취소 누르면 등록 페이지에 머무름.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등록되면 </a:t>
                      </a:r>
                      <a:r>
                        <a:rPr b="1" lang="en-US" sz="1100"/>
                        <a:t>'진료 내역이 등록되었습니다.' 알림창</a:t>
                      </a:r>
                      <a:r>
                        <a:rPr lang="en-US" sz="1100"/>
                        <a:t> 띄우고 진료 내역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등록에 실패하면 </a:t>
                      </a:r>
                      <a:r>
                        <a:rPr b="1" lang="en-US" sz="1100"/>
                        <a:t>'등록에 실패하였습니다.' 알림창</a:t>
                      </a:r>
                      <a:r>
                        <a:rPr lang="en-US" sz="1100"/>
                        <a:t> 띄우고 등록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39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진료 내역 목록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(병원 관계자)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본 병원의 진료 내역(예약자 이름, 진료 일자, 진료 시간, 진료 내용)</a:t>
                      </a:r>
                      <a:r>
                        <a:rPr lang="en-US" sz="1100"/>
                        <a:t>을 진료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진료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57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진료 내역 목록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(관리자)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전체 회원의 예약 내역 리스트(진료한 병원, 병원 주소, 병원 전화번호, 예약자 이름, 진료 일자, 진료 시간)</a:t>
                      </a:r>
                      <a:r>
                        <a:rPr lang="en-US" sz="1100"/>
                        <a:t>를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진료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예약자 이름, 진료한 병원 이름으로 검색 가능.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검색어를 입력하지 않고 검색 버튼을 누를 경우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‘검색어를 입력하세요.’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알림창 표시.</a:t>
                      </a:r>
                      <a:r>
                        <a:rPr lang="en-US" sz="1100"/>
                        <a:t>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진료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7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개발 환경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526197" y="1393893"/>
            <a:ext cx="1753496" cy="408623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2489931" y="1430998"/>
            <a:ext cx="37759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Windows 10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26197" y="2039310"/>
            <a:ext cx="1753496" cy="408623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Language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2489931" y="1936557"/>
            <a:ext cx="37759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 </a:t>
            </a: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Jdk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2489931" y="2227474"/>
            <a:ext cx="58198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 / CSS3 / JavaScript / jQuery</a:t>
            </a: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526197" y="3328569"/>
            <a:ext cx="1753496" cy="408623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1" name="Google Shape;151;p17"/>
          <p:cNvGrpSpPr/>
          <p:nvPr/>
        </p:nvGrpSpPr>
        <p:grpSpPr>
          <a:xfrm>
            <a:off x="2489931" y="2853312"/>
            <a:ext cx="3022899" cy="1218292"/>
            <a:chOff x="2489931" y="2879748"/>
            <a:chExt cx="3022899" cy="1218292"/>
          </a:xfrm>
        </p:grpSpPr>
        <p:sp>
          <p:nvSpPr>
            <p:cNvPr id="152" name="Google Shape;152;p17"/>
            <p:cNvSpPr txBox="1"/>
            <p:nvPr/>
          </p:nvSpPr>
          <p:spPr>
            <a:xfrm>
              <a:off x="2489931" y="2879748"/>
              <a:ext cx="3022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ojdbc8-19.6.0.0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2489931" y="3172994"/>
              <a:ext cx="3022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jackson-databind 2.15.2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2489931" y="3466240"/>
              <a:ext cx="3022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spring-security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2489931" y="3759486"/>
              <a:ext cx="3022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spring-web 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5255943" y="2853283"/>
            <a:ext cx="3286004" cy="1218438"/>
            <a:chOff x="6018163" y="2733125"/>
            <a:chExt cx="3926400" cy="1218438"/>
          </a:xfrm>
        </p:grpSpPr>
        <p:sp>
          <p:nvSpPr>
            <p:cNvPr id="157" name="Google Shape;157;p17"/>
            <p:cNvSpPr txBox="1"/>
            <p:nvPr/>
          </p:nvSpPr>
          <p:spPr>
            <a:xfrm>
              <a:off x="6018163" y="2733125"/>
              <a:ext cx="325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mybatis-spring</a:t>
              </a: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-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</a:t>
              </a: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0.7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17"/>
            <p:cNvSpPr txBox="1"/>
            <p:nvPr/>
          </p:nvSpPr>
          <p:spPr>
            <a:xfrm>
              <a:off x="6018163" y="3026371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mybatis-3.5.11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7"/>
            <p:cNvSpPr txBox="1"/>
            <p:nvPr/>
          </p:nvSpPr>
          <p:spPr>
            <a:xfrm>
              <a:off x="6018163" y="3319617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HikariCP-5.0.1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6018163" y="3612863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l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ombok-1.18.24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526197" y="4480376"/>
            <a:ext cx="1753500" cy="408600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DBMS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2489931" y="4519425"/>
            <a:ext cx="377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Oracle Database 11g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526197" y="5459385"/>
            <a:ext cx="1753500" cy="408600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Tools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2490006" y="5219990"/>
            <a:ext cx="377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SpringToolSuite</a:t>
            </a: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5.2.1.RELEASE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2475291" y="5570600"/>
            <a:ext cx="93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2475291" y="5875400"/>
            <a:ext cx="93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Notion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7" name="Google Shape;167;p17"/>
          <p:cNvGrpSpPr/>
          <p:nvPr/>
        </p:nvGrpSpPr>
        <p:grpSpPr>
          <a:xfrm>
            <a:off x="7922943" y="2853283"/>
            <a:ext cx="3286004" cy="925192"/>
            <a:chOff x="6018163" y="2733125"/>
            <a:chExt cx="3926400" cy="925192"/>
          </a:xfrm>
        </p:grpSpPr>
        <p:sp>
          <p:nvSpPr>
            <p:cNvPr id="168" name="Google Shape;168;p17"/>
            <p:cNvSpPr txBox="1"/>
            <p:nvPr/>
          </p:nvSpPr>
          <p:spPr>
            <a:xfrm>
              <a:off x="6018163" y="2733125"/>
              <a:ext cx="325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commons-fileupload-1.5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6018163" y="3026371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thumbnailator-0.4.19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6018163" y="3319617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mail-1.4.7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6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6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6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62"/>
          <p:cNvSpPr txBox="1"/>
          <p:nvPr/>
        </p:nvSpPr>
        <p:spPr>
          <a:xfrm>
            <a:off x="378500" y="515325"/>
            <a:ext cx="6516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실종 신고 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3" name="Google Shape;693;p62"/>
          <p:cNvGraphicFramePr/>
          <p:nvPr/>
        </p:nvGraphicFramePr>
        <p:xfrm>
          <a:off x="6096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47800"/>
                <a:gridCol w="9090850"/>
                <a:gridCol w="624150"/>
              </a:tblGrid>
              <a:tr h="1333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게시물 목록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헤더에서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'실종신고'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를 클릭하면 실종신고 게시물 전체 목록으로 이동.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게시판에서 작성된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모든 글의 리스트(글 번호, 제목, 작성자, 작성일자, 조회 수, 댓글 수, 실종 상태)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를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날짜 내림차순으로 한 페이지에 10개 출력.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리스트에서 제목의 링크를 클릭하면 로그인한 회원일 경우 상세 조회로 이동, 비회원일 경우 로그인으로 이동.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작성자 id와 세션 id가 다른 경우 상세 조회로 이동할 때마다 조회 수 1씩 증가.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파라미터로 타입, 제목, 내용을 받아 리스트 상단에서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제목과 내용을 기준으로 검색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가능.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검색어를 입력하지 않고 검색 버튼을 누를 경우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‘검색어를 입력하세요.’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알림창 표시.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회원일 경우에만 페이지 하단에 글 등록 버튼 표시하여 클릭하면 작성자 id 갖고 등록 페이지로 이동.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실종 상태는 실종 / 구조로 이루어져있음.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게시물 상세조회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선택한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글 내용(글 번호, 제목, 내용, 작성자, 작성일자, 조회 수, 첨부 이미지, 실종 상태)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출력.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작성자 id와 세션 id를 갖고와 비교하여 본인의 글이면 수정과 삭제 버튼 표시, 그렇지 않으면 목록으로 이동하는 버튼 표시.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글 하단에 댓글 전체 조회 기능 포함.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8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게시물 수정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상세 조회에서 입력되어있는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내용(제목, 내용, 첨부 이미지, 실종 상태)을 수정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하고 버튼을 누르면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'수정하시겠습니까?' 확인창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띄움.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확인 누르면 수정 가능, 취소 누르면 수정 페이지에 머무름.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글 번호를 파라미터로 갖고와 성공적으로 수정되면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'글이 수정되었습니다.' 알림창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띄우고 다시 게시물 목록으로 이동.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수정에 실패하면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'수정에 실패하였습니다.' 알림창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띄우고 수정 페이지로 돌아감.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게시물 삭제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상세 조회에서 삭제 버튼을 누르면 </a:t>
                      </a:r>
                      <a:r>
                        <a:rPr b="1" lang="en-US" sz="1000"/>
                        <a:t>'정말 삭제하시겠습니까?' 확인창</a:t>
                      </a:r>
                      <a:r>
                        <a:rPr lang="en-US" sz="1000"/>
                        <a:t> 띄움. 확인 누르면 삭제 가능, 취소 누르면 상세 조회 페이지에 머무름.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글 번호를 파라미터로 갖고와 성공적으로 삭제되면 </a:t>
                      </a:r>
                      <a:r>
                        <a:rPr b="1" lang="en-US" sz="1000"/>
                        <a:t>'글이 삭제되었습니다.' 알림창</a:t>
                      </a:r>
                      <a:r>
                        <a:rPr lang="en-US" sz="1000"/>
                        <a:t> 띄우고 다시 게시물 전체 목록으로 이동.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삭제에 실패하면 </a:t>
                      </a:r>
                      <a:r>
                        <a:rPr b="1" lang="en-US" sz="1000"/>
                        <a:t>'삭제에 실패하였습니다.' 알림창</a:t>
                      </a:r>
                      <a:r>
                        <a:rPr lang="en-US" sz="1000"/>
                        <a:t> 띄우고 상세 조회 페이지로 돌아감.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첨부파일과 댓글이 있는 게시물이어도 삭제하면 첨부파일과 댓글은 삭제됨.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게시물 등록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작성자 칸은 입력하지 못하게 함. 폼에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글 내용(제목, 내용)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을 입력하고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첨부 파일을 등록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한 후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등록 버튼 누르면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'등록하시겠습니까?' 확인창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띄움. 첨부 파일은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여러 장 가능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, 미리보기로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썸네일 확인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가능.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확인 누르면 등록 가능, 취소 누르면 등록 페이지에 머무름. 성공적으로 등록되면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'글이 등록되었습니다.' 알림창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띄우고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게시물 전체 목록으로 이동. 등록에 실패하면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'등록에 실패하였습니다.' 알림창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띄우고 등록 페이지로 돌아감.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내가 쓴 게시물 목록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자신이 작성한 실종신고 게시글만 따로 모아 조회 가능.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파라미터로 타입, 제목, 내용을 받아 리스트 상단에서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제목과 내용을 기준으로 검색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가능.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검색어를 입력하지 않고 검색 버튼을 누를 경우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‘검색어를 입력하세요.’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알림창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실종신고 게시물 목록에는 </a:t>
                      </a:r>
                      <a:r>
                        <a:rPr b="1" lang="en-US" sz="1000"/>
                        <a:t>'글 번호, 제목, 작성자, 작성일자, 조회 수, 실종 상태'를 표시</a:t>
                      </a:r>
                      <a:r>
                        <a:rPr lang="en-US" sz="1000"/>
                        <a:t>. 제목을 누르면 실종신고 게시물 상세 조회로 이동.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6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6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6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63"/>
          <p:cNvSpPr txBox="1"/>
          <p:nvPr/>
        </p:nvSpPr>
        <p:spPr>
          <a:xfrm>
            <a:off x="378500" y="515325"/>
            <a:ext cx="6516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실종 신고 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3" name="Google Shape;703;p63"/>
          <p:cNvGraphicFramePr/>
          <p:nvPr/>
        </p:nvGraphicFramePr>
        <p:xfrm>
          <a:off x="990600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095475"/>
                <a:gridCol w="8589025"/>
                <a:gridCol w="603275"/>
              </a:tblGrid>
              <a:tr h="29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목록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 하단에 존재하는 </a:t>
                      </a:r>
                      <a:r>
                        <a:rPr b="1" lang="en-US" sz="1100"/>
                        <a:t>댓글 리스트(작성자, 내용, 작성일자)</a:t>
                      </a:r>
                      <a:r>
                        <a:rPr lang="en-US" sz="1100"/>
                        <a:t>를 날짜 올림차순으로 한 페이지에 10개 출력.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535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상세조회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커뮤니티 댓글 목록 전체 조회에서 댓글 하나를 누르면 해당 댓글 상세 조회가 출력. 선택한 </a:t>
                      </a:r>
                      <a:r>
                        <a:rPr b="1" lang="en-US" sz="1100"/>
                        <a:t>댓글 내용(작성자, 작성일자, 내용)</a:t>
                      </a:r>
                      <a:r>
                        <a:rPr lang="en-US" sz="1100"/>
                        <a:t>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 id와 세션 id를 비교하여 본인이 작성한 댓글이면 우측 하단에 수정과 삭제 버튼 표시.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1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수정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댓글 상세 조회에서 보이는 </a:t>
                      </a:r>
                      <a:r>
                        <a:rPr b="1" lang="en-US" sz="1100"/>
                        <a:t>댓글 내용을 수정</a:t>
                      </a:r>
                      <a:r>
                        <a:rPr lang="en-US" sz="1100"/>
                        <a:t>하고 수정하기 버튼을 누르면 수정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완료를 누르고 성공적으로 수정되면 </a:t>
                      </a:r>
                      <a:r>
                        <a:rPr b="1" lang="en-US" sz="1100"/>
                        <a:t>'댓글이 수정되었습니다.' 알림창</a:t>
                      </a:r>
                      <a:r>
                        <a:rPr lang="en-US" sz="1100"/>
                        <a:t> 띄우고 다시 게시글 상세조회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수정에 실패하면 </a:t>
                      </a:r>
                      <a:r>
                        <a:rPr b="1" lang="en-US" sz="1100"/>
                        <a:t>'수정에 실패하였습니다.' 알림창</a:t>
                      </a:r>
                      <a:r>
                        <a:rPr lang="en-US" sz="1100"/>
                        <a:t> 띄우고 댓글 상세 조회 페이지로 돌아감.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1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삭제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 버튼을 누르면 </a:t>
                      </a:r>
                      <a:r>
                        <a:rPr b="1" lang="en-US" sz="1100"/>
                        <a:t>'댓글을 삭제하시겠습니까?' 확인창</a:t>
                      </a:r>
                      <a:r>
                        <a:rPr lang="en-US" sz="1100"/>
                        <a:t> 띄움. 확인 누르면 삭제 가능, 취소 누르면 댓글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삭제되면 </a:t>
                      </a:r>
                      <a:r>
                        <a:rPr b="1" lang="en-US" sz="1100"/>
                        <a:t>'댓글이 삭제되었습니다.' 알림창</a:t>
                      </a:r>
                      <a:r>
                        <a:rPr lang="en-US" sz="1100"/>
                        <a:t> 띄우고 다시 게시글 상세 조회 페이지로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삭제에 실패하면 </a:t>
                      </a:r>
                      <a:r>
                        <a:rPr b="1" lang="en-US" sz="1100"/>
                        <a:t>'댓글 삭제에 실패하였습니다.' 알림창</a:t>
                      </a:r>
                      <a:r>
                        <a:rPr lang="en-US" sz="1100"/>
                        <a:t> 띄우고 댓글 상세 조회 모달로 돌아감.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1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작성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댓글 리스트 상단에 댓글 등록할 수 있는 버튼이 있고 버튼을 누르면 </a:t>
                      </a:r>
                      <a:r>
                        <a:rPr b="1" lang="en-US" sz="1100"/>
                        <a:t>댓글 내용 등록 폼이 모달</a:t>
                      </a:r>
                      <a:r>
                        <a:rPr lang="en-US" sz="1100"/>
                        <a:t>로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등록되면 </a:t>
                      </a:r>
                      <a:r>
                        <a:rPr b="1" lang="en-US" sz="1100"/>
                        <a:t>'댓글이 등록되었습니다.' 알림창</a:t>
                      </a:r>
                      <a:r>
                        <a:rPr lang="en-US" sz="1100"/>
                        <a:t> 띄우고 게시글 상세 조회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등록에 실패하면 </a:t>
                      </a:r>
                      <a:r>
                        <a:rPr b="1" lang="en-US" sz="1100"/>
                        <a:t>'댓글 등록에 실패하였습니다.' 알림창</a:t>
                      </a:r>
                      <a:r>
                        <a:rPr lang="en-US" sz="1100"/>
                        <a:t> 띄우고 댓글 상세 조회 모달로 돌아감.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6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6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6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64"/>
          <p:cNvSpPr txBox="1"/>
          <p:nvPr/>
        </p:nvSpPr>
        <p:spPr>
          <a:xfrm>
            <a:off x="378500" y="515325"/>
            <a:ext cx="4651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동물병원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3" name="Google Shape;713;p64"/>
          <p:cNvGraphicFramePr/>
          <p:nvPr/>
        </p:nvGraphicFramePr>
        <p:xfrm>
          <a:off x="777625" y="220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223350"/>
                <a:gridCol w="8863125"/>
                <a:gridCol w="565900"/>
              </a:tblGrid>
              <a:tr h="49387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동물 병원 목록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우선 병원 목록 조회 메뉴를 클릭하게 되면 지도와 병원들을 보여주는 페이지로 이동을 하게 된다 검색 자체는 위치를 검색하여 지도가 이동하며 해당 지역의 일정 이내의 반경만 조회를 하게 되고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8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해당되는 병원은 파란색 점으로 표시한다.그리고 반경 내의 병원들을 오른쪽 화면에 리스트 형태로 보여주고 추가로 거기서 리뷰나 예약 즐겨찾기등을 수행할 수 있다</a:t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vMerge="1"/>
              </a:tr>
              <a:tr h="72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동물병원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상세 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오른쪽 리스트에서 표시되는 간단한 정보외에 자세한 정보를 보고 싶으면 병원을 클릭하여 전체 화면으로 해당 병원의 정보등을 끌어오게 된다.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표시되는 정보는 리뷰목록 즐겨찾기 유무 예약 버튼 병원 정보 등등이 있다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동물병원 등록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전용 마이페이지에서 기존에 등록한 자신의 병원이 없다면 먼저 등록을 하게 되는 과정을 거치게 된다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동물병원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전용 마이페이지에서 자신이 등록한 병원이 있을 경우에만 수정 작업이 가능하고 별도의 수정 폼에서 병원 정보를 수정한다</a:t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동물병원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전용 마이페이지에서 자신이 등록한 병원이 있을 경우에만 삭제 작업이 가능하다</a:t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6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6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6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65"/>
          <p:cNvSpPr txBox="1"/>
          <p:nvPr/>
        </p:nvSpPr>
        <p:spPr>
          <a:xfrm>
            <a:off x="378500" y="515325"/>
            <a:ext cx="3709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쪽지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3" name="Google Shape;723;p65"/>
          <p:cNvGraphicFramePr/>
          <p:nvPr/>
        </p:nvGraphicFramePr>
        <p:xfrm>
          <a:off x="656825" y="22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{E258539F-40C8-4560-962A-3181708FCECA}</a:tableStyleId>
              </a:tblPr>
              <a:tblGrid>
                <a:gridCol w="1314475"/>
                <a:gridCol w="9005075"/>
                <a:gridCol w="606025"/>
              </a:tblGrid>
              <a:tr h="54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전체 목록 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정렬은 시간순으로 정렬 오름차순 보여지는 데이터는 제목 보낸 상대 시간 쪽지 고유 번호 이렇게 구성된다 그리고 카테고리는 3분류로 보관 보낸 받은 쪽지함 이렇게 구성된다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상세 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보관 답장 삭제를 하기위한 필수 작업 아래에 3가지 행동을 하고 싶을때 수행을 하면 된다 보여지는 정보는 클릭한 쪽지에 대한 정보 시간이나 쪽지 내용 제목 보낸 사람 이렇게 구성된다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보관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보관을 하게되면 그쪽지는 별도의 보관함에 저장이 되고 기존 쪽지를 삭제 하더라도 보관함에 있는 쪽지는 유효하다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답장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답장을 하게 되면 RE: 라는 말꼬리가 붙게 된다 답장의 답장이 되게 된다면 RE: RE: 이런 형식으로,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그외에는 보낼때 쪽지 전송과는 큰 차이가 없다 별도의 설명이 없는 이유는 제목의 존재 때문에 RE:만 표시를 함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삭제하고 싶은 쪽지를 삭제하는 과정 버튼을 누르면 팝업 알람이 뜨게되고 삭제를 하게 됨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전송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게시판에서 아이디를 클릭하게 쪽지 전송이라는 조그만 창이 뜨는데 클릭을 하게되면 별도의 팝업창이 뜨게 되면서 쪽지를 보낼 수 있는 창이 형성된다 메세지를 입력해서 전송을 하게되면 끝이다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6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6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6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p6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p6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p66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6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6000">
                <a:solidFill>
                  <a:schemeClr val="dk1"/>
                </a:solidFill>
              </a:rPr>
              <a:t>3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p66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6" name="Google Shape;736;p66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화면 / 클래스 설계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6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6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88" y="1438275"/>
            <a:ext cx="11439525" cy="4286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6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3" name="Google Shape;753;p6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6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5" name="Google Shape;755;p6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88" y="1483321"/>
            <a:ext cx="10952176" cy="46859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2" name="Google Shape;762;p6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3" name="Google Shape;763;p6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6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69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25" y="1274500"/>
            <a:ext cx="10502376" cy="3640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7" name="Google Shape;76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88" y="4915325"/>
            <a:ext cx="10452850" cy="1588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0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7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7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p7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70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70"/>
          <p:cNvPicPr preferRelativeResize="0"/>
          <p:nvPr/>
        </p:nvPicPr>
        <p:blipFill rotWithShape="1">
          <a:blip r:embed="rId3">
            <a:alphaModFix/>
          </a:blip>
          <a:srcRect b="18949" l="0" r="0" t="0"/>
          <a:stretch/>
        </p:blipFill>
        <p:spPr>
          <a:xfrm>
            <a:off x="869650" y="1549173"/>
            <a:ext cx="10601325" cy="3759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1"/>
          <p:cNvSpPr/>
          <p:nvPr/>
        </p:nvSpPr>
        <p:spPr>
          <a:xfrm>
            <a:off x="224970" y="243043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p71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p71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71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71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7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7492" l="0" r="0" t="0"/>
          <a:stretch/>
        </p:blipFill>
        <p:spPr>
          <a:xfrm>
            <a:off x="1058325" y="1329125"/>
            <a:ext cx="5505099" cy="49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1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46743" t="62336"/>
          <a:stretch/>
        </p:blipFill>
        <p:spPr>
          <a:xfrm>
            <a:off x="6563425" y="1503050"/>
            <a:ext cx="4693450" cy="474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989475" y="1665888"/>
            <a:ext cx="83925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(필수) 이름, ID,비밀번호, 비밀번호 확인, 주소, 연락처, 이메일 인증, (선택) 생년월일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ID는 </a:t>
            </a:r>
            <a:r>
              <a:rPr lang="en-US" sz="1150">
                <a:highlight>
                  <a:srgbClr val="FFFFFF"/>
                </a:highlight>
              </a:rPr>
              <a:t>5~20글자 사이</a:t>
            </a:r>
            <a:r>
              <a:rPr b="1" lang="en-US" sz="1100"/>
              <a:t> 영어+숫자 조합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비밀번호는 </a:t>
            </a:r>
            <a:r>
              <a:rPr lang="en-US" sz="1150">
                <a:highlight>
                  <a:srgbClr val="FFFFFF"/>
                </a:highlight>
              </a:rPr>
              <a:t>5~20글자 사이</a:t>
            </a:r>
            <a:r>
              <a:rPr b="1" lang="en-US" sz="1100"/>
              <a:t> 영어+숫자+특수문자조합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아이디 확인 버튼 클릭 시 중복 아이디 있으면 중복된 아이디입니다. 없으면 가입 가능한 아이디입니다.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비밀번호 입력 시 [비밀번호 확인]란을 만들어 일치하는지 확인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약관동의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일반 회원 가입과 병원 관계자 가입으로 나뉨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마이페이지에서 개인 정보 조회 가능, 회원탈퇴 가능, 내가 작성한 리뷰목록, 내가 작성한 게시물 목록(게시판별), </a:t>
            </a:r>
            <a:br>
              <a:rPr b="1" lang="en-US" sz="1100"/>
            </a:br>
            <a:r>
              <a:rPr b="1" lang="en-US" sz="1100"/>
              <a:t>예약/진료 내역 목록, 즐겨찾기 목록, 반려동물 동반 장소 찜 목록</a:t>
            </a:r>
            <a:endParaRPr b="1" sz="1100"/>
          </a:p>
        </p:txBody>
      </p:sp>
      <p:sp>
        <p:nvSpPr>
          <p:cNvPr id="181" name="Google Shape;181;p18"/>
          <p:cNvSpPr txBox="1"/>
          <p:nvPr/>
        </p:nvSpPr>
        <p:spPr>
          <a:xfrm>
            <a:off x="676425" y="1376013"/>
            <a:ext cx="47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/>
              <a:t>회원가입</a:t>
            </a:r>
            <a:endParaRPr b="1" sz="1300"/>
          </a:p>
        </p:txBody>
      </p:sp>
      <p:sp>
        <p:nvSpPr>
          <p:cNvPr id="182" name="Google Shape;182;p18"/>
          <p:cNvSpPr txBox="1"/>
          <p:nvPr/>
        </p:nvSpPr>
        <p:spPr>
          <a:xfrm>
            <a:off x="672250" y="3664213"/>
            <a:ext cx="47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/>
              <a:t>로그인/로그아웃</a:t>
            </a:r>
            <a:endParaRPr b="1" sz="1300"/>
          </a:p>
        </p:txBody>
      </p:sp>
      <p:sp>
        <p:nvSpPr>
          <p:cNvPr id="183" name="Google Shape;183;p18"/>
          <p:cNvSpPr txBox="1"/>
          <p:nvPr/>
        </p:nvSpPr>
        <p:spPr>
          <a:xfrm>
            <a:off x="897000" y="3932300"/>
            <a:ext cx="8115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로그인 회원만 병원예약 및 게시판 이용 가능 / 비회원도 병원 검색은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비밀번호 확인을 통해 ID, 이름, 권한을 제외한 모든 정보 변경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아이디/비밀번호 찾기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로그아웃</a:t>
            </a:r>
            <a:endParaRPr b="1" sz="1100"/>
          </a:p>
        </p:txBody>
      </p:sp>
      <p:sp>
        <p:nvSpPr>
          <p:cNvPr id="184" name="Google Shape;184;p18"/>
          <p:cNvSpPr txBox="1"/>
          <p:nvPr/>
        </p:nvSpPr>
        <p:spPr>
          <a:xfrm>
            <a:off x="897000" y="5148050"/>
            <a:ext cx="83925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관리자 ID는 admin11 비밀번호는 1111로 설정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관리자는 모든 게시판 수정, 삭제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마이페이지에서 회원(일반, 병원관계자) 목록, 신청내역 목록, 병원관계자 승인/거절 목록, 병원예약/진료 내역 목록 조회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회원/병원관리자 회원의 모든 정보 수정, 삭제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관리자는 병원관계자회원 가입 시 승인</a:t>
            </a:r>
            <a:endParaRPr b="1"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185" name="Google Shape;185;p18"/>
          <p:cNvSpPr txBox="1"/>
          <p:nvPr/>
        </p:nvSpPr>
        <p:spPr>
          <a:xfrm>
            <a:off x="532175" y="4870388"/>
            <a:ext cx="47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/>
              <a:t>관리자</a:t>
            </a:r>
            <a:endParaRPr b="1" sz="13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4" name="Google Shape;794;p7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5" name="Google Shape;795;p7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p7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72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25" y="1476225"/>
            <a:ext cx="4223575" cy="49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250" y="1349650"/>
            <a:ext cx="4443025" cy="5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650" y="1349650"/>
            <a:ext cx="2562700" cy="27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6" name="Google Shape;806;p7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7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p7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73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000" y="1275925"/>
            <a:ext cx="8804576" cy="52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p7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7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p7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74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75" y="1187350"/>
            <a:ext cx="8203576" cy="25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4"/>
          <p:cNvPicPr preferRelativeResize="0"/>
          <p:nvPr/>
        </p:nvPicPr>
        <p:blipFill rotWithShape="1">
          <a:blip r:embed="rId4">
            <a:alphaModFix/>
          </a:blip>
          <a:srcRect b="2152" l="0" r="0" t="0"/>
          <a:stretch/>
        </p:blipFill>
        <p:spPr>
          <a:xfrm>
            <a:off x="624875" y="3650175"/>
            <a:ext cx="7930700" cy="29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7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7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7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7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23" y="1224150"/>
            <a:ext cx="5847276" cy="54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5"/>
          <p:cNvPicPr preferRelativeResize="0"/>
          <p:nvPr/>
        </p:nvPicPr>
        <p:blipFill rotWithShape="1">
          <a:blip r:embed="rId4">
            <a:alphaModFix/>
          </a:blip>
          <a:srcRect b="0" l="0" r="0" t="2056"/>
          <a:stretch/>
        </p:blipFill>
        <p:spPr>
          <a:xfrm>
            <a:off x="6799750" y="1224150"/>
            <a:ext cx="5003575" cy="29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p7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9" name="Google Shape;839;p7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p7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p7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575" y="1270625"/>
            <a:ext cx="6978025" cy="50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8" name="Google Shape;848;p7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9" name="Google Shape;849;p7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7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p7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75" y="1372500"/>
            <a:ext cx="4273534" cy="28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649" y="4196499"/>
            <a:ext cx="9892024" cy="22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p7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7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7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p7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3" name="Google Shape;863;p7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Main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78"/>
          <p:cNvSpPr txBox="1"/>
          <p:nvPr/>
        </p:nvSpPr>
        <p:spPr>
          <a:xfrm>
            <a:off x="3899209" y="704925"/>
            <a:ext cx="560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65" name="Google Shape;8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38" y="1285050"/>
            <a:ext cx="10027126" cy="528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p7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2" name="Google Shape;872;p7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3" name="Google Shape;873;p7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p7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79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Login/Logout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63" y="5364624"/>
            <a:ext cx="10601574" cy="9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021" y="1909796"/>
            <a:ext cx="3417901" cy="30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919" y="1663199"/>
            <a:ext cx="3821581" cy="32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p8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8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8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8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80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FindID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00" y="1353388"/>
            <a:ext cx="11246352" cy="41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725" y="1467975"/>
            <a:ext cx="4540424" cy="235657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891" name="Google Shape;89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720" y="3983200"/>
            <a:ext cx="4135475" cy="25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80"/>
          <p:cNvCxnSpPr/>
          <p:nvPr/>
        </p:nvCxnSpPr>
        <p:spPr>
          <a:xfrm flipH="1" rot="10800000">
            <a:off x="2196125" y="3653750"/>
            <a:ext cx="1770300" cy="6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80"/>
          <p:cNvCxnSpPr>
            <a:endCxn id="890" idx="1"/>
          </p:cNvCxnSpPr>
          <p:nvPr/>
        </p:nvCxnSpPr>
        <p:spPr>
          <a:xfrm flipH="1" rot="10800000">
            <a:off x="6651025" y="2646263"/>
            <a:ext cx="527700" cy="10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80"/>
          <p:cNvCxnSpPr>
            <a:endCxn id="891" idx="1"/>
          </p:cNvCxnSpPr>
          <p:nvPr/>
        </p:nvCxnSpPr>
        <p:spPr>
          <a:xfrm>
            <a:off x="6662720" y="3688937"/>
            <a:ext cx="516000" cy="15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p8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p8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p8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p8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p81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Forgot PW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63" y="1170675"/>
            <a:ext cx="11351875" cy="26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75" y="3912500"/>
            <a:ext cx="2593157" cy="26929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07" name="Google Shape;9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825" y="3912500"/>
            <a:ext cx="3128697" cy="26929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08" name="Google Shape;90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8000" y="2155600"/>
            <a:ext cx="4981824" cy="14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3013" y="3912500"/>
            <a:ext cx="4166808" cy="26929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cxnSp>
        <p:nvCxnSpPr>
          <p:cNvPr id="910" name="Google Shape;910;p81"/>
          <p:cNvCxnSpPr>
            <a:endCxn id="906" idx="0"/>
          </p:cNvCxnSpPr>
          <p:nvPr/>
        </p:nvCxnSpPr>
        <p:spPr>
          <a:xfrm>
            <a:off x="1117453" y="3653600"/>
            <a:ext cx="7113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81"/>
          <p:cNvCxnSpPr/>
          <p:nvPr/>
        </p:nvCxnSpPr>
        <p:spPr>
          <a:xfrm flipH="1" rot="10800000">
            <a:off x="6006125" y="3524650"/>
            <a:ext cx="73860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81"/>
          <p:cNvCxnSpPr/>
          <p:nvPr/>
        </p:nvCxnSpPr>
        <p:spPr>
          <a:xfrm>
            <a:off x="8526575" y="3477850"/>
            <a:ext cx="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1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996875" y="1697850"/>
            <a:ext cx="10022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병원 관계자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병원관계자는 이름, 아이디, 비밀번호, 비밀번호, 연락처, 이메일,</a:t>
            </a:r>
            <a:r>
              <a:rPr lang="en-US" sz="1700"/>
              <a:t> </a:t>
            </a:r>
            <a:r>
              <a:rPr lang="en-US" sz="1700"/>
              <a:t>사업자등록번호(조회api), 사업자등록증사본을 첨부하여 가입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국세청에 등록된 사업자등록번호 확인을 받아야 가입가능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병원관계자 로그인을 통해 로그인할 수 있음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아이디찾기, 비밀번호찾기, 비밀번호 변경이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마이페이지에서 계정 정보 조회, 수정 및 탈퇴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병원 예약 현황 확인가능 및 진료정보 등록 가능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p8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8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8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8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82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Forgot PW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Google Shape;9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0" y="1500650"/>
            <a:ext cx="10859448" cy="1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550" y="1235483"/>
            <a:ext cx="3117150" cy="19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200" y="1502675"/>
            <a:ext cx="4779826" cy="143937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26" name="Google Shape;92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247" y="3247788"/>
            <a:ext cx="4779825" cy="30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0416" y="3344400"/>
            <a:ext cx="3477959" cy="297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8" name="Google Shape;928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7860" y="3374475"/>
            <a:ext cx="3538506" cy="297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p8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8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p8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p8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p83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Join[terms]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41" y="1396550"/>
            <a:ext cx="6713025" cy="49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747" y="2901614"/>
            <a:ext cx="4757500" cy="140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6" name="Google Shape;946;p8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7" name="Google Shape;947;p8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8" name="Google Shape;948;p8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9" name="Google Shape;949;p8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0" name="Google Shape;950;p84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Join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3" y="1544198"/>
            <a:ext cx="4757500" cy="449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225" y="1266425"/>
            <a:ext cx="63246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838" y="2887287"/>
            <a:ext cx="6324601" cy="1807036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54" name="Google Shape;95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675" y="4622950"/>
            <a:ext cx="6436916" cy="180702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8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8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2" name="Google Shape;962;p8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3" name="Google Shape;963;p8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4" name="Google Shape;964;p85"/>
          <p:cNvSpPr txBox="1"/>
          <p:nvPr/>
        </p:nvSpPr>
        <p:spPr>
          <a:xfrm>
            <a:off x="378500" y="515325"/>
            <a:ext cx="8030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ID중복확인 / 유효성 검사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3" y="1562562"/>
            <a:ext cx="4949326" cy="15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74" y="3911415"/>
            <a:ext cx="5376850" cy="179516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67" name="Google Shape;96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24" y="1471336"/>
            <a:ext cx="5299884" cy="17466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68" name="Google Shape;96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999" y="3911399"/>
            <a:ext cx="5505937" cy="17466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4" name="Google Shape;974;p8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5" name="Google Shape;975;p8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8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8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8" name="Google Shape;978;p86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비밀번호 유효성 검사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Google Shape;97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3" y="1658475"/>
            <a:ext cx="523168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375" y="1658473"/>
            <a:ext cx="521897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73" y="4144500"/>
            <a:ext cx="5389951" cy="1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363" y="4144503"/>
            <a:ext cx="5389949" cy="179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8" name="Google Shape;988;p8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p8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8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1" name="Google Shape;991;p8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2" name="Google Shape;99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63" y="1432799"/>
            <a:ext cx="10836024" cy="444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7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My Page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8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0" name="Google Shape;1000;p8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p8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8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3" name="Google Shape;1003;p88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My Page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4" name="Google Shape;10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17" y="1719800"/>
            <a:ext cx="10692977" cy="41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449" y="2558837"/>
            <a:ext cx="3612776" cy="10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8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8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p8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8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5" name="Google Shape;1015;p89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비밀번호 재설정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6" name="Google Shape;1016;p89"/>
          <p:cNvPicPr preferRelativeResize="0"/>
          <p:nvPr/>
        </p:nvPicPr>
        <p:blipFill rotWithShape="1">
          <a:blip r:embed="rId3">
            <a:alphaModFix/>
          </a:blip>
          <a:srcRect b="6862" l="2652" r="3273" t="6819"/>
          <a:stretch/>
        </p:blipFill>
        <p:spPr>
          <a:xfrm>
            <a:off x="871425" y="1637325"/>
            <a:ext cx="4543074" cy="20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89"/>
          <p:cNvPicPr preferRelativeResize="0"/>
          <p:nvPr/>
        </p:nvPicPr>
        <p:blipFill rotWithShape="1">
          <a:blip r:embed="rId4">
            <a:alphaModFix/>
          </a:blip>
          <a:srcRect b="3254" l="0" r="1739" t="6607"/>
          <a:stretch/>
        </p:blipFill>
        <p:spPr>
          <a:xfrm>
            <a:off x="6503750" y="1637325"/>
            <a:ext cx="4590201" cy="22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89"/>
          <p:cNvPicPr preferRelativeResize="0"/>
          <p:nvPr/>
        </p:nvPicPr>
        <p:blipFill rotWithShape="1">
          <a:blip r:embed="rId5">
            <a:alphaModFix/>
          </a:blip>
          <a:srcRect b="3885" l="1001" r="1740" t="8016"/>
          <a:stretch/>
        </p:blipFill>
        <p:spPr>
          <a:xfrm>
            <a:off x="790325" y="4216150"/>
            <a:ext cx="4543075" cy="22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89"/>
          <p:cNvPicPr preferRelativeResize="0"/>
          <p:nvPr/>
        </p:nvPicPr>
        <p:blipFill rotWithShape="1">
          <a:blip r:embed="rId6">
            <a:alphaModFix/>
          </a:blip>
          <a:srcRect b="5713" l="1504" r="1436" t="0"/>
          <a:stretch/>
        </p:blipFill>
        <p:spPr>
          <a:xfrm>
            <a:off x="5724775" y="4500150"/>
            <a:ext cx="5556726" cy="15216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5" name="Google Shape;1025;p9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6" name="Google Shape;1026;p9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7" name="Google Shape;1027;p9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9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9" name="Google Shape;1029;p90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PetMap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75" y="1357800"/>
            <a:ext cx="9558226" cy="50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6" name="Google Shape;1036;p9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p9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9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9" name="Google Shape;1039;p9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0" name="Google Shape;1040;p91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PetMap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25" y="2356699"/>
            <a:ext cx="10636749" cy="38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700" y="1281848"/>
            <a:ext cx="5229475" cy="145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3" name="Google Shape;1043;p91"/>
          <p:cNvCxnSpPr/>
          <p:nvPr/>
        </p:nvCxnSpPr>
        <p:spPr>
          <a:xfrm flipH="1" rot="10800000">
            <a:off x="2418850" y="2329075"/>
            <a:ext cx="621300" cy="1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996875" y="1697850"/>
            <a:ext cx="10022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반려동물 동반지도 / 찜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반려동물 동반 가능한 장소 지도위에 마커로 표시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클릭 시 장소에 관한 상세내용 (이름, 운영시간 등)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하트 버튼 클릭 시 찜하기 가능 / 취소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내가 찜한 장소들만 모아서 지도에 표시가능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클릭 시 해당 장소로 이동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9" name="Google Shape;1049;p9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0" name="Google Shape;1050;p9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1" name="Google Shape;1051;p9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2" name="Google Shape;1052;p9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3" name="Google Shape;1053;p9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PetMap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75" y="1469350"/>
            <a:ext cx="10484352" cy="37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92"/>
          <p:cNvPicPr preferRelativeResize="0"/>
          <p:nvPr/>
        </p:nvPicPr>
        <p:blipFill rotWithShape="1">
          <a:blip r:embed="rId4">
            <a:alphaModFix/>
          </a:blip>
          <a:srcRect b="0" l="0" r="30824" t="0"/>
          <a:stretch/>
        </p:blipFill>
        <p:spPr>
          <a:xfrm>
            <a:off x="2907325" y="2035925"/>
            <a:ext cx="8287124" cy="43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92"/>
          <p:cNvSpPr txBox="1"/>
          <p:nvPr/>
        </p:nvSpPr>
        <p:spPr>
          <a:xfrm>
            <a:off x="3557850" y="4263300"/>
            <a:ext cx="233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내 찜 목록에서 확인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클릭 시 해당 장소로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2" name="Google Shape;1062;p9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3" name="Google Shape;1063;p9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4" name="Google Shape;1064;p9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5" name="Google Shape;1065;p9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6" name="Google Shape;1066;p9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로그인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875" y="1250125"/>
            <a:ext cx="9608251" cy="49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3" name="Google Shape;1073;p9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4" name="Google Shape;1074;p9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5" name="Google Shape;1075;p9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p9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7" name="Google Shape;1077;p94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아이디찾기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8" name="Google Shape;1078;p94"/>
          <p:cNvPicPr preferRelativeResize="0"/>
          <p:nvPr/>
        </p:nvPicPr>
        <p:blipFill rotWithShape="1">
          <a:blip r:embed="rId3">
            <a:alphaModFix/>
          </a:blip>
          <a:srcRect b="42585" l="31243" r="33976" t="14815"/>
          <a:stretch/>
        </p:blipFill>
        <p:spPr>
          <a:xfrm>
            <a:off x="618825" y="1503877"/>
            <a:ext cx="4188804" cy="29321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9" name="Google Shape;107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713" y="1709675"/>
            <a:ext cx="6276975" cy="4648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0" name="Google Shape;1080;p94"/>
          <p:cNvSpPr txBox="1"/>
          <p:nvPr/>
        </p:nvSpPr>
        <p:spPr>
          <a:xfrm>
            <a:off x="5143950" y="1374650"/>
            <a:ext cx="49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아이디 찾기 성공 후 로그인페이지에서 결과 표시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p94"/>
          <p:cNvSpPr txBox="1"/>
          <p:nvPr/>
        </p:nvSpPr>
        <p:spPr>
          <a:xfrm>
            <a:off x="509625" y="4436050"/>
            <a:ext cx="17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94"/>
          <p:cNvSpPr/>
          <p:nvPr/>
        </p:nvSpPr>
        <p:spPr>
          <a:xfrm>
            <a:off x="2255075" y="3779975"/>
            <a:ext cx="1151400" cy="50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3" name="Google Shape;1083;p94"/>
          <p:cNvSpPr/>
          <p:nvPr/>
        </p:nvSpPr>
        <p:spPr>
          <a:xfrm>
            <a:off x="4322275" y="3544775"/>
            <a:ext cx="643800" cy="2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4" name="Google Shape;108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411" y="4436050"/>
            <a:ext cx="3855214" cy="205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9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9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9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9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95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비밀번호 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5" name="Google Shape;10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25" y="1237800"/>
            <a:ext cx="459105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475" y="1560188"/>
            <a:ext cx="4281000" cy="3704711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chemeClr val="lt1">
                <a:alpha val="20000"/>
              </a:schemeClr>
            </a:outerShdw>
          </a:effectLst>
        </p:spPr>
      </p:pic>
      <p:pic>
        <p:nvPicPr>
          <p:cNvPr id="1097" name="Google Shape;109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4120350"/>
            <a:ext cx="228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95"/>
          <p:cNvSpPr/>
          <p:nvPr/>
        </p:nvSpPr>
        <p:spPr>
          <a:xfrm>
            <a:off x="5300325" y="2524925"/>
            <a:ext cx="14361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9" name="Google Shape;1099;p95"/>
          <p:cNvSpPr txBox="1"/>
          <p:nvPr/>
        </p:nvSpPr>
        <p:spPr>
          <a:xfrm>
            <a:off x="9327925" y="4973350"/>
            <a:ext cx="25131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변경 후 로그인화면으로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0" name="Google Shape;1100;p95"/>
          <p:cNvCxnSpPr>
            <a:stCxn id="1097" idx="1"/>
            <a:endCxn id="1101" idx="3"/>
          </p:cNvCxnSpPr>
          <p:nvPr/>
        </p:nvCxnSpPr>
        <p:spPr>
          <a:xfrm rot="10800000">
            <a:off x="7593625" y="4153800"/>
            <a:ext cx="49980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2" name="Google Shape;1102;p95"/>
          <p:cNvSpPr/>
          <p:nvPr/>
        </p:nvSpPr>
        <p:spPr>
          <a:xfrm>
            <a:off x="2308450" y="4253700"/>
            <a:ext cx="1436100" cy="50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95"/>
          <p:cNvSpPr/>
          <p:nvPr/>
        </p:nvSpPr>
        <p:spPr>
          <a:xfrm>
            <a:off x="9814025" y="4320150"/>
            <a:ext cx="1151400" cy="50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4" name="Google Shape;1104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750" y="4827750"/>
            <a:ext cx="3446910" cy="174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1" name="Google Shape;1101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3225" y="3334453"/>
            <a:ext cx="3150300" cy="16388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5" name="Google Shape;110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7625" y="4878500"/>
            <a:ext cx="3150300" cy="16478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6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1" name="Google Shape;1111;p9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2" name="Google Shape;1112;p9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3" name="Google Shape;1113;p9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4" name="Google Shape;1114;p9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5" name="Google Shape;1115;p96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가입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96"/>
          <p:cNvPicPr preferRelativeResize="0"/>
          <p:nvPr/>
        </p:nvPicPr>
        <p:blipFill rotWithShape="1">
          <a:blip r:embed="rId3">
            <a:alphaModFix/>
          </a:blip>
          <a:srcRect b="-2209" l="1519" r="25434" t="2210"/>
          <a:stretch/>
        </p:blipFill>
        <p:spPr>
          <a:xfrm>
            <a:off x="378500" y="1217500"/>
            <a:ext cx="7560086" cy="515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96"/>
          <p:cNvCxnSpPr>
            <a:endCxn id="1118" idx="1"/>
          </p:cNvCxnSpPr>
          <p:nvPr/>
        </p:nvCxnSpPr>
        <p:spPr>
          <a:xfrm>
            <a:off x="1240147" y="3953347"/>
            <a:ext cx="5948400" cy="3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96"/>
          <p:cNvCxnSpPr/>
          <p:nvPr/>
        </p:nvCxnSpPr>
        <p:spPr>
          <a:xfrm>
            <a:off x="1215250" y="3965650"/>
            <a:ext cx="5954700" cy="18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0" name="Google Shape;112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975" y="408600"/>
            <a:ext cx="3233216" cy="31525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21" name="Google Shape;1121;p96"/>
          <p:cNvCxnSpPr/>
          <p:nvPr/>
        </p:nvCxnSpPr>
        <p:spPr>
          <a:xfrm flipH="1" rot="10800000">
            <a:off x="2552175" y="1675475"/>
            <a:ext cx="5013600" cy="7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2" name="Google Shape;1122;p96"/>
          <p:cNvPicPr preferRelativeResize="0"/>
          <p:nvPr/>
        </p:nvPicPr>
        <p:blipFill rotWithShape="1">
          <a:blip r:embed="rId5">
            <a:alphaModFix/>
          </a:blip>
          <a:srcRect b="0" l="0" r="0" t="82103"/>
          <a:stretch/>
        </p:blipFill>
        <p:spPr>
          <a:xfrm>
            <a:off x="782000" y="5039238"/>
            <a:ext cx="1583450" cy="1466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3" name="Google Shape;1123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7875" y="5016375"/>
            <a:ext cx="1708300" cy="1923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4" name="Google Shape;1124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3625" y="3104700"/>
            <a:ext cx="3088300" cy="151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5" name="Google Shape;1125;p96"/>
          <p:cNvPicPr preferRelativeResize="0"/>
          <p:nvPr/>
        </p:nvPicPr>
        <p:blipFill rotWithShape="1">
          <a:blip r:embed="rId8">
            <a:alphaModFix/>
          </a:blip>
          <a:srcRect b="0" l="0" r="1854" t="3809"/>
          <a:stretch/>
        </p:blipFill>
        <p:spPr>
          <a:xfrm>
            <a:off x="6761900" y="4803050"/>
            <a:ext cx="2908350" cy="151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1" name="Google Shape;1131;p9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2" name="Google Shape;1132;p9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3" name="Google Shape;1133;p9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4" name="Google Shape;1134;p9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5" name="Google Shape;1135;p97"/>
          <p:cNvSpPr txBox="1"/>
          <p:nvPr/>
        </p:nvSpPr>
        <p:spPr>
          <a:xfrm>
            <a:off x="378500" y="515325"/>
            <a:ext cx="9960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2500"/>
              <a:t>병원관계자 가입(사업자등록번호 조회 api)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6" name="Google Shape;11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00" y="1644525"/>
            <a:ext cx="10833776" cy="48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97"/>
          <p:cNvPicPr preferRelativeResize="0"/>
          <p:nvPr/>
        </p:nvPicPr>
        <p:blipFill rotWithShape="1">
          <a:blip r:embed="rId4">
            <a:alphaModFix/>
          </a:blip>
          <a:srcRect b="0" l="0" r="30891" t="0"/>
          <a:stretch/>
        </p:blipFill>
        <p:spPr>
          <a:xfrm>
            <a:off x="7432925" y="1548225"/>
            <a:ext cx="3741170" cy="1076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8" name="Google Shape;113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400" y="1548213"/>
            <a:ext cx="3295650" cy="1076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39" name="Google Shape;1139;p97"/>
          <p:cNvCxnSpPr>
            <a:endCxn id="1138" idx="1"/>
          </p:cNvCxnSpPr>
          <p:nvPr/>
        </p:nvCxnSpPr>
        <p:spPr>
          <a:xfrm flipH="1" rot="10800000">
            <a:off x="1512300" y="2086375"/>
            <a:ext cx="225210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0" name="Google Shape;114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2574" y="3941070"/>
            <a:ext cx="2757250" cy="75846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1" name="Google Shape;1141;p97"/>
          <p:cNvSpPr/>
          <p:nvPr/>
        </p:nvSpPr>
        <p:spPr>
          <a:xfrm>
            <a:off x="4966100" y="5921550"/>
            <a:ext cx="1250400" cy="618900"/>
          </a:xfrm>
          <a:prstGeom prst="rect">
            <a:avLst/>
          </a:prstGeom>
          <a:noFill/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9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7" name="Google Shape;1147;p9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8" name="Google Shape;1148;p9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9" name="Google Shape;1149;p9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9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1" name="Google Shape;1151;p98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가입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2" name="Google Shape;1152;p98"/>
          <p:cNvPicPr preferRelativeResize="0"/>
          <p:nvPr/>
        </p:nvPicPr>
        <p:blipFill rotWithShape="1">
          <a:blip r:embed="rId3">
            <a:alphaModFix/>
          </a:blip>
          <a:srcRect b="38690" l="20777" r="26964" t="2651"/>
          <a:stretch/>
        </p:blipFill>
        <p:spPr>
          <a:xfrm>
            <a:off x="7300175" y="3733050"/>
            <a:ext cx="4441125" cy="272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3" name="Google Shape;1153;p98"/>
          <p:cNvSpPr txBox="1"/>
          <p:nvPr/>
        </p:nvSpPr>
        <p:spPr>
          <a:xfrm>
            <a:off x="8931250" y="3225200"/>
            <a:ext cx="1956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가입 완료한 경우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4" name="Google Shape;115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24" y="4868900"/>
            <a:ext cx="3674700" cy="175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5" name="Google Shape;115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503" y="4918579"/>
            <a:ext cx="3586122" cy="16739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6" name="Google Shape;1156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2975" y="3157368"/>
            <a:ext cx="3586121" cy="1808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7" name="Google Shape;1157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2975" y="1369425"/>
            <a:ext cx="3586121" cy="18444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8" name="Google Shape;1158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3275" y="1308950"/>
            <a:ext cx="3520709" cy="183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9" name="Google Shape;1159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137" y="1369425"/>
            <a:ext cx="3674688" cy="183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0" name="Google Shape;1160;p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125" y="3128483"/>
            <a:ext cx="3674701" cy="19355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9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6" name="Google Shape;1166;p9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7" name="Google Shape;1167;p9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9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9" name="Google Shape;1169;p9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0" name="Google Shape;1170;p99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계정정보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1" name="Google Shape;1171;p99"/>
          <p:cNvPicPr preferRelativeResize="0"/>
          <p:nvPr/>
        </p:nvPicPr>
        <p:blipFill rotWithShape="1">
          <a:blip r:embed="rId3">
            <a:alphaModFix/>
          </a:blip>
          <a:srcRect b="3044" l="0" r="0" t="2096"/>
          <a:stretch/>
        </p:blipFill>
        <p:spPr>
          <a:xfrm>
            <a:off x="753450" y="1427975"/>
            <a:ext cx="9014349" cy="502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875" y="1824100"/>
            <a:ext cx="5202451" cy="4567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73" name="Google Shape;1173;p99"/>
          <p:cNvCxnSpPr/>
          <p:nvPr/>
        </p:nvCxnSpPr>
        <p:spPr>
          <a:xfrm flipH="1" rot="10800000">
            <a:off x="3196000" y="2455450"/>
            <a:ext cx="33669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99"/>
          <p:cNvSpPr txBox="1"/>
          <p:nvPr/>
        </p:nvSpPr>
        <p:spPr>
          <a:xfrm>
            <a:off x="6501925" y="1458225"/>
            <a:ext cx="3651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사진 클릭 시 확대 / 재클릭 시 축소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0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10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10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10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10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4" name="Google Shape;1184;p100"/>
          <p:cNvSpPr txBox="1"/>
          <p:nvPr/>
        </p:nvSpPr>
        <p:spPr>
          <a:xfrm>
            <a:off x="378500" y="515325"/>
            <a:ext cx="9848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계정정보 / 탈퇴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5" name="Google Shape;1185;p100"/>
          <p:cNvPicPr preferRelativeResize="0"/>
          <p:nvPr/>
        </p:nvPicPr>
        <p:blipFill rotWithShape="1">
          <a:blip r:embed="rId3">
            <a:alphaModFix/>
          </a:blip>
          <a:srcRect b="3044" l="0" r="0" t="2096"/>
          <a:stretch/>
        </p:blipFill>
        <p:spPr>
          <a:xfrm>
            <a:off x="295425" y="1353700"/>
            <a:ext cx="9014349" cy="502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00"/>
          <p:cNvSpPr txBox="1"/>
          <p:nvPr/>
        </p:nvSpPr>
        <p:spPr>
          <a:xfrm>
            <a:off x="6229575" y="1392875"/>
            <a:ext cx="4777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확인 누르면 탈퇴완료 로그아웃처리되고 메인화면으로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7" name="Google Shape;1187;p100"/>
          <p:cNvSpPr/>
          <p:nvPr/>
        </p:nvSpPr>
        <p:spPr>
          <a:xfrm>
            <a:off x="5077500" y="5884400"/>
            <a:ext cx="594300" cy="49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88" name="Google Shape;1188;p100"/>
          <p:cNvCxnSpPr>
            <a:stCxn id="1187" idx="0"/>
            <a:endCxn id="1189" idx="1"/>
          </p:cNvCxnSpPr>
          <p:nvPr/>
        </p:nvCxnSpPr>
        <p:spPr>
          <a:xfrm flipH="1" rot="10800000">
            <a:off x="5374650" y="2594600"/>
            <a:ext cx="855000" cy="3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100"/>
          <p:cNvSpPr/>
          <p:nvPr/>
        </p:nvSpPr>
        <p:spPr>
          <a:xfrm>
            <a:off x="4427700" y="6010300"/>
            <a:ext cx="544800" cy="369300"/>
          </a:xfrm>
          <a:prstGeom prst="rect">
            <a:avLst/>
          </a:prstGeom>
          <a:noFill/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1" name="Google Shape;1191;p100"/>
          <p:cNvSpPr txBox="1"/>
          <p:nvPr/>
        </p:nvSpPr>
        <p:spPr>
          <a:xfrm>
            <a:off x="4972500" y="6559150"/>
            <a:ext cx="19965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수정폼 화면으로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2" name="Google Shape;1192;p100"/>
          <p:cNvCxnSpPr>
            <a:stCxn id="1191" idx="1"/>
            <a:endCxn id="1191" idx="1"/>
          </p:cNvCxnSpPr>
          <p:nvPr/>
        </p:nvCxnSpPr>
        <p:spPr>
          <a:xfrm>
            <a:off x="4972500" y="6677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100"/>
          <p:cNvCxnSpPr>
            <a:stCxn id="1190" idx="2"/>
            <a:endCxn id="1191" idx="1"/>
          </p:cNvCxnSpPr>
          <p:nvPr/>
        </p:nvCxnSpPr>
        <p:spPr>
          <a:xfrm>
            <a:off x="4700100" y="6379600"/>
            <a:ext cx="2724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100"/>
          <p:cNvCxnSpPr>
            <a:stCxn id="1187" idx="0"/>
            <a:endCxn id="1195" idx="1"/>
          </p:cNvCxnSpPr>
          <p:nvPr/>
        </p:nvCxnSpPr>
        <p:spPr>
          <a:xfrm flipH="1" rot="10800000">
            <a:off x="5374650" y="4325300"/>
            <a:ext cx="855000" cy="15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6" name="Google Shape;119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648" y="1865813"/>
            <a:ext cx="5230562" cy="1529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7" name="Google Shape;119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575" y="3645850"/>
            <a:ext cx="5322275" cy="1473975"/>
          </a:xfrm>
          <a:prstGeom prst="rect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0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3" name="Google Shape;1203;p10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10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10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6" name="Google Shape;1206;p10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7" name="Google Shape;1207;p101"/>
          <p:cNvSpPr txBox="1"/>
          <p:nvPr/>
        </p:nvSpPr>
        <p:spPr>
          <a:xfrm>
            <a:off x="378500" y="515325"/>
            <a:ext cx="1104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2500"/>
              <a:t>병원관계자 정보 수정(병원관계자 / 관리자 공통)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8" name="Google Shape;1208;p101"/>
          <p:cNvPicPr preferRelativeResize="0"/>
          <p:nvPr/>
        </p:nvPicPr>
        <p:blipFill rotWithShape="1">
          <a:blip r:embed="rId3">
            <a:alphaModFix/>
          </a:blip>
          <a:srcRect b="0" l="0" r="1999" t="0"/>
          <a:stretch/>
        </p:blipFill>
        <p:spPr>
          <a:xfrm>
            <a:off x="299200" y="1351475"/>
            <a:ext cx="7947350" cy="49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9" name="Google Shape;1209;p101"/>
          <p:cNvCxnSpPr>
            <a:endCxn id="1210" idx="1"/>
          </p:cNvCxnSpPr>
          <p:nvPr/>
        </p:nvCxnSpPr>
        <p:spPr>
          <a:xfrm flipH="1" rot="10800000">
            <a:off x="2143697" y="3932047"/>
            <a:ext cx="4422000" cy="1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1" name="Google Shape;1211;p101"/>
          <p:cNvSpPr/>
          <p:nvPr/>
        </p:nvSpPr>
        <p:spPr>
          <a:xfrm>
            <a:off x="6612525" y="2170700"/>
            <a:ext cx="1126500" cy="755100"/>
          </a:xfrm>
          <a:prstGeom prst="rect">
            <a:avLst/>
          </a:prstGeom>
          <a:noFill/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2" name="Google Shape;1212;p101"/>
          <p:cNvSpPr txBox="1"/>
          <p:nvPr/>
        </p:nvSpPr>
        <p:spPr>
          <a:xfrm>
            <a:off x="6565700" y="1847525"/>
            <a:ext cx="3280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현재 비밀번호 입력 화면으로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3" name="Google Shape;121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97" y="3167910"/>
            <a:ext cx="5095970" cy="1437325"/>
          </a:xfrm>
          <a:prstGeom prst="rect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4" name="Google Shape;1214;p101"/>
          <p:cNvCxnSpPr/>
          <p:nvPr/>
        </p:nvCxnSpPr>
        <p:spPr>
          <a:xfrm>
            <a:off x="8271783" y="460523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5" name="Google Shape;1215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404" y="4847325"/>
            <a:ext cx="4599101" cy="153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6" name="Google Shape;1216;p101"/>
          <p:cNvCxnSpPr/>
          <p:nvPr/>
        </p:nvCxnSpPr>
        <p:spPr>
          <a:xfrm>
            <a:off x="7763875" y="4584600"/>
            <a:ext cx="123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049400" y="2214175"/>
            <a:ext cx="83925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병원 CRUD는 기본적으로 병원관계자 계정당 1개의 병원 등록이 가능함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등록은 기본적인 데이터</a:t>
            </a:r>
            <a:br>
              <a:rPr lang="en-US" sz="1500"/>
            </a:br>
            <a:r>
              <a:rPr lang="en-US" sz="1300"/>
              <a:t>(</a:t>
            </a:r>
            <a:r>
              <a:rPr lang="en-US" sz="13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사업장명,위도,경도,소재지(도로명),전화번호,운영시간,휴무일,비고,구군면,인허가일자,연번을 삽입)</a:t>
            </a:r>
            <a:endParaRPr sz="13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동물병원 조회는 회원/비회원/병원관계자/관리자 모두 가능함</a:t>
            </a:r>
            <a:endParaRPr sz="15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및 삭제 또한 등록자 본인 및 관리자만 가능함</a:t>
            </a:r>
            <a:endParaRPr sz="15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등록은 병원 관계자 로그인 시에만 별도 베너를 통해 등록이 가능하도록 함</a:t>
            </a:r>
            <a:endParaRPr sz="1500"/>
          </a:p>
        </p:txBody>
      </p:sp>
      <p:sp>
        <p:nvSpPr>
          <p:cNvPr id="216" name="Google Shape;216;p21"/>
          <p:cNvSpPr txBox="1"/>
          <p:nvPr/>
        </p:nvSpPr>
        <p:spPr>
          <a:xfrm>
            <a:off x="976725" y="16812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동물병원</a:t>
            </a:r>
            <a:endParaRPr b="1" sz="17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0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p10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10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10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p10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6" name="Google Shape;1226;p10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정보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0" y="2403925"/>
            <a:ext cx="7900049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02"/>
          <p:cNvSpPr/>
          <p:nvPr/>
        </p:nvSpPr>
        <p:spPr>
          <a:xfrm>
            <a:off x="5275575" y="5463525"/>
            <a:ext cx="730500" cy="470400"/>
          </a:xfrm>
          <a:prstGeom prst="rect">
            <a:avLst/>
          </a:prstGeom>
          <a:noFill/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9" name="Google Shape;1229;p102"/>
          <p:cNvCxnSpPr>
            <a:stCxn id="1228" idx="0"/>
            <a:endCxn id="1230" idx="1"/>
          </p:cNvCxnSpPr>
          <p:nvPr/>
        </p:nvCxnSpPr>
        <p:spPr>
          <a:xfrm flipH="1" rot="10800000">
            <a:off x="5640825" y="2972625"/>
            <a:ext cx="1899600" cy="24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102"/>
          <p:cNvCxnSpPr>
            <a:stCxn id="1228" idx="0"/>
          </p:cNvCxnSpPr>
          <p:nvPr/>
        </p:nvCxnSpPr>
        <p:spPr>
          <a:xfrm flipH="1" rot="10800000">
            <a:off x="5640825" y="5191125"/>
            <a:ext cx="2110800" cy="2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32" name="Google Shape;123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575" y="4251825"/>
            <a:ext cx="3644974" cy="192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0" name="Google Shape;1230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563" y="2050275"/>
            <a:ext cx="3586121" cy="18444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8" name="Google Shape;1238;p10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9" name="Google Shape;1239;p10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0" name="Google Shape;1240;p10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1" name="Google Shape;1241;p10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2" name="Google Shape;1242;p10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비밀번호 변경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3" name="Google Shape;124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75" y="1429825"/>
            <a:ext cx="34099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838" y="1291300"/>
            <a:ext cx="475297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03"/>
          <p:cNvSpPr/>
          <p:nvPr/>
        </p:nvSpPr>
        <p:spPr>
          <a:xfrm>
            <a:off x="5151775" y="2727600"/>
            <a:ext cx="14361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6" name="Google Shape;1246;p103"/>
          <p:cNvPicPr preferRelativeResize="0"/>
          <p:nvPr/>
        </p:nvPicPr>
        <p:blipFill rotWithShape="1">
          <a:blip r:embed="rId5">
            <a:alphaModFix/>
          </a:blip>
          <a:srcRect b="0" l="0" r="0" t="22504"/>
          <a:stretch/>
        </p:blipFill>
        <p:spPr>
          <a:xfrm>
            <a:off x="9373825" y="3982325"/>
            <a:ext cx="2286000" cy="2066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247" name="Google Shape;1247;p103"/>
          <p:cNvPicPr preferRelativeResize="0"/>
          <p:nvPr/>
        </p:nvPicPr>
        <p:blipFill rotWithShape="1">
          <a:blip r:embed="rId6">
            <a:alphaModFix/>
          </a:blip>
          <a:srcRect b="0" l="0" r="0" t="82103"/>
          <a:stretch/>
        </p:blipFill>
        <p:spPr>
          <a:xfrm>
            <a:off x="7838850" y="3982325"/>
            <a:ext cx="1583450" cy="1466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8" name="Google Shape;1248;p103"/>
          <p:cNvSpPr/>
          <p:nvPr/>
        </p:nvSpPr>
        <p:spPr>
          <a:xfrm>
            <a:off x="2839950" y="3621350"/>
            <a:ext cx="717900" cy="50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9" name="Google Shape;1249;p103"/>
          <p:cNvSpPr/>
          <p:nvPr/>
        </p:nvSpPr>
        <p:spPr>
          <a:xfrm>
            <a:off x="9599700" y="4189000"/>
            <a:ext cx="7179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0" name="Google Shape;1250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225" y="4279425"/>
            <a:ext cx="4006947" cy="20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1" name="Google Shape;1251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6850" y="4634125"/>
            <a:ext cx="3789974" cy="18410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0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7" name="Google Shape;1257;p10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8" name="Google Shape;1258;p10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9" name="Google Shape;1259;p10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0" name="Google Shape;1260;p10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p104"/>
          <p:cNvSpPr txBox="1"/>
          <p:nvPr/>
        </p:nvSpPr>
        <p:spPr>
          <a:xfrm>
            <a:off x="378500" y="515325"/>
            <a:ext cx="9155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목록(관리자용)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2" name="Google Shape;126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50" y="1485476"/>
            <a:ext cx="11083601" cy="423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04"/>
          <p:cNvSpPr/>
          <p:nvPr/>
        </p:nvSpPr>
        <p:spPr>
          <a:xfrm>
            <a:off x="1871325" y="2844000"/>
            <a:ext cx="841800" cy="265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4" name="Google Shape;1264;p104"/>
          <p:cNvSpPr/>
          <p:nvPr/>
        </p:nvSpPr>
        <p:spPr>
          <a:xfrm>
            <a:off x="618850" y="2266050"/>
            <a:ext cx="26265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5" name="Google Shape;1265;p104"/>
          <p:cNvSpPr txBox="1"/>
          <p:nvPr/>
        </p:nvSpPr>
        <p:spPr>
          <a:xfrm>
            <a:off x="621050" y="1774550"/>
            <a:ext cx="3589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대표자명 / 아이디로 검색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6" name="Google Shape;1266;p104"/>
          <p:cNvSpPr txBox="1"/>
          <p:nvPr/>
        </p:nvSpPr>
        <p:spPr>
          <a:xfrm>
            <a:off x="1413300" y="5820850"/>
            <a:ext cx="3589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클릭 시 계정정보로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7" name="Google Shape;1267;p104"/>
          <p:cNvPicPr preferRelativeResize="0"/>
          <p:nvPr/>
        </p:nvPicPr>
        <p:blipFill rotWithShape="1">
          <a:blip r:embed="rId4">
            <a:alphaModFix/>
          </a:blip>
          <a:srcRect b="0" l="0" r="0" t="4379"/>
          <a:stretch/>
        </p:blipFill>
        <p:spPr>
          <a:xfrm>
            <a:off x="4485838" y="3095450"/>
            <a:ext cx="3354026" cy="16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68" name="Google Shape;1268;p104"/>
          <p:cNvCxnSpPr>
            <a:stCxn id="1264" idx="3"/>
            <a:endCxn id="1267" idx="1"/>
          </p:cNvCxnSpPr>
          <p:nvPr/>
        </p:nvCxnSpPr>
        <p:spPr>
          <a:xfrm>
            <a:off x="3245350" y="2450700"/>
            <a:ext cx="1240500" cy="14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5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p10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5" name="Google Shape;1275;p10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6" name="Google Shape;1276;p10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7" name="Google Shape;1277;p10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105"/>
          <p:cNvSpPr txBox="1"/>
          <p:nvPr/>
        </p:nvSpPr>
        <p:spPr>
          <a:xfrm>
            <a:off x="378500" y="515325"/>
            <a:ext cx="10430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정보 / 삭제 </a:t>
            </a:r>
            <a:r>
              <a:rPr lang="en-US" sz="3200">
                <a:solidFill>
                  <a:schemeClr val="dk1"/>
                </a:solidFill>
              </a:rPr>
              <a:t>(관리자용)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9" name="Google Shape;127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1265975"/>
            <a:ext cx="5800225" cy="536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850" y="1870688"/>
            <a:ext cx="3651000" cy="320564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1" name="Google Shape;1281;p105"/>
          <p:cNvSpPr txBox="1"/>
          <p:nvPr/>
        </p:nvSpPr>
        <p:spPr>
          <a:xfrm>
            <a:off x="4631975" y="1526700"/>
            <a:ext cx="3651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사진 클릭 시 확대 / 재클릭 시 축소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2" name="Google Shape;1282;p105"/>
          <p:cNvCxnSpPr/>
          <p:nvPr/>
        </p:nvCxnSpPr>
        <p:spPr>
          <a:xfrm flipH="1" rot="10800000">
            <a:off x="2874050" y="2542150"/>
            <a:ext cx="7056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105"/>
          <p:cNvSpPr/>
          <p:nvPr/>
        </p:nvSpPr>
        <p:spPr>
          <a:xfrm>
            <a:off x="4446275" y="6169125"/>
            <a:ext cx="4959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4" name="Google Shape;1284;p105"/>
          <p:cNvCxnSpPr>
            <a:endCxn id="1285" idx="1"/>
          </p:cNvCxnSpPr>
          <p:nvPr/>
        </p:nvCxnSpPr>
        <p:spPr>
          <a:xfrm flipH="1" rot="10800000">
            <a:off x="4694050" y="5479487"/>
            <a:ext cx="807300" cy="8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6" name="Google Shape;1286;p105"/>
          <p:cNvPicPr preferRelativeResize="0"/>
          <p:nvPr/>
        </p:nvPicPr>
        <p:blipFill rotWithShape="1">
          <a:blip r:embed="rId5">
            <a:alphaModFix/>
          </a:blip>
          <a:srcRect b="35724" l="27884" r="15942" t="0"/>
          <a:stretch/>
        </p:blipFill>
        <p:spPr>
          <a:xfrm>
            <a:off x="7838850" y="2542143"/>
            <a:ext cx="4026526" cy="225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05"/>
          <p:cNvSpPr txBox="1"/>
          <p:nvPr/>
        </p:nvSpPr>
        <p:spPr>
          <a:xfrm>
            <a:off x="8121613" y="2108950"/>
            <a:ext cx="3664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삭제 후 병원관계자 목록에서 결과 표시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8" name="Google Shape;1288;p105"/>
          <p:cNvCxnSpPr>
            <a:endCxn id="1286" idx="2"/>
          </p:cNvCxnSpPr>
          <p:nvPr/>
        </p:nvCxnSpPr>
        <p:spPr>
          <a:xfrm flipH="1" rot="10800000">
            <a:off x="8853113" y="4794675"/>
            <a:ext cx="999000" cy="889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5" name="Google Shape;1285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1350" y="4481725"/>
            <a:ext cx="3438525" cy="1995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6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4" name="Google Shape;1294;p10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p10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10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p10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p106"/>
          <p:cNvSpPr txBox="1"/>
          <p:nvPr/>
        </p:nvSpPr>
        <p:spPr>
          <a:xfrm>
            <a:off x="378500" y="515325"/>
            <a:ext cx="99231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동물병원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9" name="Google Shape;129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400" y="1289550"/>
            <a:ext cx="9312625" cy="4278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0" name="Google Shape;1300;p106"/>
          <p:cNvCxnSpPr>
            <a:endCxn id="1301" idx="3"/>
          </p:cNvCxnSpPr>
          <p:nvPr/>
        </p:nvCxnSpPr>
        <p:spPr>
          <a:xfrm flipH="1">
            <a:off x="2363900" y="2331475"/>
            <a:ext cx="2178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2" name="Google Shape;1302;p106"/>
          <p:cNvSpPr/>
          <p:nvPr/>
        </p:nvSpPr>
        <p:spPr>
          <a:xfrm>
            <a:off x="587250" y="1289550"/>
            <a:ext cx="3269700" cy="431700"/>
          </a:xfrm>
          <a:prstGeom prst="wedgeRectCallout">
            <a:avLst>
              <a:gd fmla="val 25245" name="adj1"/>
              <a:gd fmla="val 73187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검색시 해당 하는 주소의 좌표로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p106"/>
          <p:cNvSpPr/>
          <p:nvPr/>
        </p:nvSpPr>
        <p:spPr>
          <a:xfrm>
            <a:off x="378500" y="2120875"/>
            <a:ext cx="1985400" cy="58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이름 클릭시 해당하는 마크의 위치로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3" name="Google Shape;1303;p106"/>
          <p:cNvSpPr/>
          <p:nvPr/>
        </p:nvSpPr>
        <p:spPr>
          <a:xfrm>
            <a:off x="7179850" y="5828775"/>
            <a:ext cx="2550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지도 이동시 해당 영역의 병원으로 리스트가 바뀜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4" name="Google Shape;1304;p106"/>
          <p:cNvCxnSpPr/>
          <p:nvPr/>
        </p:nvCxnSpPr>
        <p:spPr>
          <a:xfrm flipH="1" rot="10800000">
            <a:off x="8454850" y="4854075"/>
            <a:ext cx="119700" cy="9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106"/>
          <p:cNvSpPr/>
          <p:nvPr/>
        </p:nvSpPr>
        <p:spPr>
          <a:xfrm>
            <a:off x="642650" y="3287650"/>
            <a:ext cx="1647600" cy="62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병원의 상세보기 페이지로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6" name="Google Shape;1306;p106"/>
          <p:cNvCxnSpPr>
            <a:stCxn id="1305" idx="3"/>
          </p:cNvCxnSpPr>
          <p:nvPr/>
        </p:nvCxnSpPr>
        <p:spPr>
          <a:xfrm flipH="1" rot="10800000">
            <a:off x="2290250" y="2668300"/>
            <a:ext cx="337200" cy="9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3" name="Google Shape;1313;p10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p10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p10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p107"/>
          <p:cNvSpPr txBox="1"/>
          <p:nvPr/>
        </p:nvSpPr>
        <p:spPr>
          <a:xfrm>
            <a:off x="378500" y="515325"/>
            <a:ext cx="99231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동물병원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7" name="Google Shape;131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4" y="1261750"/>
            <a:ext cx="7525627" cy="5085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8" name="Google Shape;1318;p107"/>
          <p:cNvCxnSpPr/>
          <p:nvPr/>
        </p:nvCxnSpPr>
        <p:spPr>
          <a:xfrm>
            <a:off x="5696600" y="3214800"/>
            <a:ext cx="2659500" cy="6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9" name="Google Shape;1319;p107"/>
          <p:cNvSpPr/>
          <p:nvPr/>
        </p:nvSpPr>
        <p:spPr>
          <a:xfrm>
            <a:off x="8356100" y="3621550"/>
            <a:ext cx="2799300" cy="8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사용자의 즐겨찾기 여부에 따라 하트 모양이 바뀌게됨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0" name="Google Shape;1320;p107"/>
          <p:cNvSpPr/>
          <p:nvPr/>
        </p:nvSpPr>
        <p:spPr>
          <a:xfrm>
            <a:off x="8356100" y="2261550"/>
            <a:ext cx="2659500" cy="7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클릭시 리뷰보기 및 예약하기 각각의 페이지로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1" name="Google Shape;1321;p107"/>
          <p:cNvCxnSpPr>
            <a:stCxn id="1320" idx="1"/>
          </p:cNvCxnSpPr>
          <p:nvPr/>
        </p:nvCxnSpPr>
        <p:spPr>
          <a:xfrm flipH="1">
            <a:off x="5857100" y="2616450"/>
            <a:ext cx="24990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7" name="Google Shape;1327;p10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8" name="Google Shape;1328;p10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9" name="Google Shape;1329;p10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0" name="Google Shape;1330;p10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1" name="Google Shape;1331;p108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병원 즐겨찾기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2" name="Google Shape;133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99" y="1312400"/>
            <a:ext cx="9907874" cy="42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08"/>
          <p:cNvSpPr/>
          <p:nvPr/>
        </p:nvSpPr>
        <p:spPr>
          <a:xfrm>
            <a:off x="8157375" y="2135900"/>
            <a:ext cx="989100" cy="7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108"/>
          <p:cNvSpPr txBox="1"/>
          <p:nvPr/>
        </p:nvSpPr>
        <p:spPr>
          <a:xfrm>
            <a:off x="8081175" y="1627100"/>
            <a:ext cx="357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최신순과 병원 가나다순으로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정렬 버튼 클릭 시 정렬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5" name="Google Shape;133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725" y="53667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08"/>
          <p:cNvSpPr/>
          <p:nvPr/>
        </p:nvSpPr>
        <p:spPr>
          <a:xfrm>
            <a:off x="5081275" y="5544900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p108"/>
          <p:cNvSpPr txBox="1"/>
          <p:nvPr/>
        </p:nvSpPr>
        <p:spPr>
          <a:xfrm>
            <a:off x="5033175" y="60467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즐겨찾기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108"/>
          <p:cNvSpPr/>
          <p:nvPr/>
        </p:nvSpPr>
        <p:spPr>
          <a:xfrm>
            <a:off x="4304325" y="3483850"/>
            <a:ext cx="56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108"/>
          <p:cNvSpPr/>
          <p:nvPr/>
        </p:nvSpPr>
        <p:spPr>
          <a:xfrm>
            <a:off x="7657125" y="3483850"/>
            <a:ext cx="56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0" name="Google Shape;1340;p108"/>
          <p:cNvSpPr/>
          <p:nvPr/>
        </p:nvSpPr>
        <p:spPr>
          <a:xfrm>
            <a:off x="7657125" y="4931650"/>
            <a:ext cx="56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1" name="Google Shape;1341;p108"/>
          <p:cNvSpPr/>
          <p:nvPr/>
        </p:nvSpPr>
        <p:spPr>
          <a:xfrm>
            <a:off x="4304325" y="4931650"/>
            <a:ext cx="56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2" name="Google Shape;1342;p108"/>
          <p:cNvSpPr/>
          <p:nvPr/>
        </p:nvSpPr>
        <p:spPr>
          <a:xfrm>
            <a:off x="4304275" y="2629500"/>
            <a:ext cx="566400" cy="30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p108"/>
          <p:cNvSpPr txBox="1"/>
          <p:nvPr/>
        </p:nvSpPr>
        <p:spPr>
          <a:xfrm>
            <a:off x="3966375" y="20843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이름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0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9" name="Google Shape;1349;p10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0" name="Google Shape;1350;p10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1" name="Google Shape;1351;p10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2" name="Google Shape;1352;p10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3" name="Google Shape;1353;p109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예약하기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4" name="Google Shape;13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75" y="1521924"/>
            <a:ext cx="10798425" cy="362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5" name="Google Shape;1355;p109"/>
          <p:cNvGrpSpPr/>
          <p:nvPr/>
        </p:nvGrpSpPr>
        <p:grpSpPr>
          <a:xfrm>
            <a:off x="1066896" y="3181396"/>
            <a:ext cx="9656154" cy="2298700"/>
            <a:chOff x="1066896" y="3181396"/>
            <a:chExt cx="9656154" cy="2298700"/>
          </a:xfrm>
        </p:grpSpPr>
        <p:pic>
          <p:nvPicPr>
            <p:cNvPr id="1356" name="Google Shape;1356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66896" y="3181396"/>
              <a:ext cx="1803800" cy="229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1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62183" y="3233421"/>
              <a:ext cx="3192175" cy="168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34800" y="3265771"/>
              <a:ext cx="1588250" cy="437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9" name="Google Shape;1359;p109"/>
          <p:cNvGrpSpPr/>
          <p:nvPr/>
        </p:nvGrpSpPr>
        <p:grpSpPr>
          <a:xfrm>
            <a:off x="866875" y="1646575"/>
            <a:ext cx="10580978" cy="3497525"/>
            <a:chOff x="866875" y="1646575"/>
            <a:chExt cx="10580978" cy="3497525"/>
          </a:xfrm>
        </p:grpSpPr>
        <p:pic>
          <p:nvPicPr>
            <p:cNvPr id="1360" name="Google Shape;1360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6875" y="1646575"/>
              <a:ext cx="10580978" cy="3497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1" name="Google Shape;1361;p109"/>
            <p:cNvSpPr/>
            <p:nvPr/>
          </p:nvSpPr>
          <p:spPr>
            <a:xfrm>
              <a:off x="6263900" y="4415625"/>
              <a:ext cx="1064400" cy="585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62" name="Google Shape;1362;p109"/>
          <p:cNvGrpSpPr/>
          <p:nvPr/>
        </p:nvGrpSpPr>
        <p:grpSpPr>
          <a:xfrm>
            <a:off x="6796100" y="717000"/>
            <a:ext cx="4411975" cy="5793675"/>
            <a:chOff x="6796100" y="717000"/>
            <a:chExt cx="4411975" cy="5793675"/>
          </a:xfrm>
        </p:grpSpPr>
        <p:cxnSp>
          <p:nvCxnSpPr>
            <p:cNvPr id="1363" name="Google Shape;1363;p109"/>
            <p:cNvCxnSpPr>
              <a:stCxn id="1361" idx="0"/>
              <a:endCxn id="1364" idx="2"/>
            </p:cNvCxnSpPr>
            <p:nvPr/>
          </p:nvCxnSpPr>
          <p:spPr>
            <a:xfrm flipH="1" rot="10800000">
              <a:off x="6796100" y="2462925"/>
              <a:ext cx="2943600" cy="195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109"/>
            <p:cNvCxnSpPr/>
            <p:nvPr/>
          </p:nvCxnSpPr>
          <p:spPr>
            <a:xfrm>
              <a:off x="10964625" y="2456200"/>
              <a:ext cx="0" cy="2383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66" name="Google Shape;1366;p109"/>
            <p:cNvSpPr txBox="1"/>
            <p:nvPr/>
          </p:nvSpPr>
          <p:spPr>
            <a:xfrm>
              <a:off x="8163075" y="2409100"/>
              <a:ext cx="3045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예약하기</a:t>
              </a: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버튼 클릭 시 확인창 표시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7" name="Google Shape;1367;p109"/>
            <p:cNvSpPr txBox="1"/>
            <p:nvPr/>
          </p:nvSpPr>
          <p:spPr>
            <a:xfrm>
              <a:off x="8208000" y="4406425"/>
              <a:ext cx="2543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</a:t>
              </a: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성공 시 알림창 표시 후 예약 내역으로 이동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368" name="Google Shape;1368;p10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213774" y="717000"/>
              <a:ext cx="2943600" cy="174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10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112374" y="4901256"/>
              <a:ext cx="3045000" cy="16094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1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5" name="Google Shape;1375;p11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6" name="Google Shape;1376;p11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7" name="Google Shape;1377;p11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8" name="Google Shape;1378;p11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9" name="Google Shape;1379;p110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내역(관리자)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0" name="Google Shape;138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650" y="1357950"/>
            <a:ext cx="8837101" cy="444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725" y="58239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10"/>
          <p:cNvSpPr/>
          <p:nvPr/>
        </p:nvSpPr>
        <p:spPr>
          <a:xfrm>
            <a:off x="5088450" y="59921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3" name="Google Shape;1383;p110"/>
          <p:cNvSpPr txBox="1"/>
          <p:nvPr/>
        </p:nvSpPr>
        <p:spPr>
          <a:xfrm>
            <a:off x="7245275" y="595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예약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4" name="Google Shape;1384;p110"/>
          <p:cNvSpPr/>
          <p:nvPr/>
        </p:nvSpPr>
        <p:spPr>
          <a:xfrm>
            <a:off x="1888050" y="2051125"/>
            <a:ext cx="2982600" cy="78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5" name="Google Shape;1385;p110"/>
          <p:cNvSpPr txBox="1"/>
          <p:nvPr/>
        </p:nvSpPr>
        <p:spPr>
          <a:xfrm>
            <a:off x="1987475" y="1536550"/>
            <a:ext cx="303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병원과 예약자 이름으로 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6" name="Google Shape;1386;p110"/>
          <p:cNvSpPr/>
          <p:nvPr/>
        </p:nvSpPr>
        <p:spPr>
          <a:xfrm>
            <a:off x="6155250" y="2486975"/>
            <a:ext cx="4281000" cy="14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7" name="Google Shape;1387;p110"/>
          <p:cNvSpPr txBox="1"/>
          <p:nvPr/>
        </p:nvSpPr>
        <p:spPr>
          <a:xfrm>
            <a:off x="8693075" y="19937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1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3" name="Google Shape;1393;p11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4" name="Google Shape;1394;p11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5" name="Google Shape;1395;p11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p11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p111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내역(병원 관계자)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8" name="Google Shape;139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125" y="1419975"/>
            <a:ext cx="9760650" cy="4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11"/>
          <p:cNvSpPr/>
          <p:nvPr/>
        </p:nvSpPr>
        <p:spPr>
          <a:xfrm>
            <a:off x="6077375" y="2303800"/>
            <a:ext cx="4774200" cy="137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111"/>
          <p:cNvSpPr txBox="1"/>
          <p:nvPr/>
        </p:nvSpPr>
        <p:spPr>
          <a:xfrm>
            <a:off x="7395175" y="17710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1" name="Google Shape;140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25" y="58239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11"/>
          <p:cNvSpPr/>
          <p:nvPr/>
        </p:nvSpPr>
        <p:spPr>
          <a:xfrm>
            <a:off x="5012250" y="59921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3" name="Google Shape;1403;p111"/>
          <p:cNvSpPr txBox="1"/>
          <p:nvPr/>
        </p:nvSpPr>
        <p:spPr>
          <a:xfrm>
            <a:off x="7169075" y="595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예약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